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5"/>
  </p:notesMasterIdLst>
  <p:sldIdLst>
    <p:sldId id="256" r:id="rId2"/>
    <p:sldId id="364" r:id="rId3"/>
    <p:sldId id="375" r:id="rId4"/>
    <p:sldId id="376" r:id="rId5"/>
    <p:sldId id="385" r:id="rId6"/>
    <p:sldId id="387" r:id="rId7"/>
    <p:sldId id="388" r:id="rId8"/>
    <p:sldId id="386" r:id="rId9"/>
    <p:sldId id="378" r:id="rId10"/>
    <p:sldId id="379" r:id="rId11"/>
    <p:sldId id="380" r:id="rId12"/>
    <p:sldId id="381" r:id="rId13"/>
    <p:sldId id="361" r:id="rId14"/>
    <p:sldId id="293" r:id="rId15"/>
    <p:sldId id="304" r:id="rId16"/>
    <p:sldId id="297" r:id="rId17"/>
    <p:sldId id="322" r:id="rId18"/>
    <p:sldId id="348" r:id="rId19"/>
    <p:sldId id="349" r:id="rId20"/>
    <p:sldId id="351" r:id="rId21"/>
    <p:sldId id="353" r:id="rId22"/>
    <p:sldId id="395" r:id="rId23"/>
    <p:sldId id="396" r:id="rId24"/>
    <p:sldId id="397" r:id="rId25"/>
    <p:sldId id="398" r:id="rId26"/>
    <p:sldId id="394" r:id="rId27"/>
    <p:sldId id="392" r:id="rId28"/>
    <p:sldId id="391" r:id="rId29"/>
    <p:sldId id="390" r:id="rId30"/>
    <p:sldId id="399" r:id="rId31"/>
    <p:sldId id="389" r:id="rId32"/>
    <p:sldId id="356" r:id="rId33"/>
    <p:sldId id="393" r:id="rId34"/>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017" autoAdjust="0"/>
    <p:restoredTop sz="97143" autoAdjust="0"/>
  </p:normalViewPr>
  <p:slideViewPr>
    <p:cSldViewPr>
      <p:cViewPr>
        <p:scale>
          <a:sx n="100" d="100"/>
          <a:sy n="100" d="100"/>
        </p:scale>
        <p:origin x="-2124"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05A29B5A-8D25-49FB-B91C-116F95A28621}" type="presOf" srcId="{0E076F2D-29B6-4BE6-953B-E02C29A415E1}" destId="{62AA2BA5-611F-494C-B1D0-A0921BBFACD9}"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F4A15F0D-97D6-481A-96D1-2E50B1384D6B}" srcId="{C5329AFB-59F5-4C94-8FCA-0AB5B31055A1}" destId="{F93DF7C0-7508-4FA7-A14F-C0833F7989FE}" srcOrd="4" destOrd="0" parTransId="{B2BC54D8-A5CD-4E6E-BF91-9511CB54AA17}" sibTransId="{E20E2F6A-8550-4BB0-8872-F0D8C4ED541C}"/>
    <dgm:cxn modelId="{EE265990-98D8-4268-B7CB-344D0EDA34F5}"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30C32F9B-48EB-4FFD-9D7A-B2F35C6A151F}" type="presOf" srcId="{11FE78AA-94D0-4EA4-9A04-4CF9DBA8DD9D}" destId="{FBF47795-8134-4B54-AF37-523ED6FDEF9F}" srcOrd="0" destOrd="0" presId="urn:microsoft.com/office/officeart/2005/8/layout/cycle3"/>
    <dgm:cxn modelId="{1E1B630E-363C-4DF0-B2D2-9DE72FC33176}" type="presOf" srcId="{F93DF7C0-7508-4FA7-A14F-C0833F7989FE}" destId="{E068E2B9-1EF1-481C-B52A-467A3FF42150}"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DDE8D88E-6F0B-4D2E-8627-80252B04B4FA}" type="presOf" srcId="{1A65F0E2-F1C8-4F9D-8591-A02D69F746E0}" destId="{C057B53F-C3BB-483B-8C8D-2531B5A6F112}" srcOrd="0" destOrd="0" presId="urn:microsoft.com/office/officeart/2005/8/layout/cycle3"/>
    <dgm:cxn modelId="{8EA813E8-5814-41B2-8C08-A672F5F2C19B}" type="presOf" srcId="{43E5C990-BC01-49B2-A495-2065E2B7915D}" destId="{C45297F9-5019-40F1-BC26-11A696317A55}"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93444" y="18773"/>
        <a:ext cx="689811" cy="327204"/>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73067" y="467778"/>
        <a:ext cx="689811" cy="327204"/>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73067" y="1365256"/>
        <a:ext cx="689811" cy="327204"/>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95829" y="1813995"/>
        <a:ext cx="689811" cy="327204"/>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18591" y="1365256"/>
        <a:ext cx="689811" cy="327204"/>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18591" y="467778"/>
        <a:ext cx="689811" cy="327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08/09/2014</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a bid to improve research integrity and to maximize public investment, researchers are increasingly under pressure to share their findings with other researchers and with the general public. Rather than seeing this move towards Open Science as a burden, emerging researchers should embrace this new, transparent and more networked way of performing research and creating societal value. Indeed, Open Science offers a range of potential and measurable benefits for both researchers and the institutions that employ them. However, to realise this potential, researchers will need new skills that enable them to undertake a broader range of tasks along the entire research lifecycle - from undertaking new means of collaboration, implementing data management and sharing strategies, to understanding how to amplify and monitor their research profile and its impact.</a:t>
            </a:r>
            <a:r>
              <a:rPr lang="en-GB" dirty="0"/>
              <a:t/>
            </a:r>
            <a:br>
              <a:rPr lang="en-GB" dirty="0"/>
            </a:br>
            <a:r>
              <a:rPr lang="en-GB" dirty="0"/>
              <a:t/>
            </a:r>
            <a:br>
              <a:rPr lang="en-GB" dirty="0"/>
            </a:br>
            <a:r>
              <a:rPr lang="en-GB" dirty="0"/>
              <a:t>The session will introduce participants to the potential benefits associated with adopting an Open Science approach and highlight some of the tools and best practices that are available now to help researchers to make the most of their research.</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408785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extLst>
      <p:ext uri="{BB962C8B-B14F-4D97-AF65-F5344CB8AC3E}">
        <p14:creationId xmlns:p14="http://schemas.microsoft.com/office/powerpoint/2010/main" val="416020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213942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14</a:t>
            </a:fld>
            <a:endParaRPr lang="en-GB"/>
          </a:p>
        </p:txBody>
      </p:sp>
    </p:spTree>
    <p:extLst>
      <p:ext uri="{BB962C8B-B14F-4D97-AF65-F5344CB8AC3E}">
        <p14:creationId xmlns:p14="http://schemas.microsoft.com/office/powerpoint/2010/main" val="156580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16</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17</a:t>
            </a:fld>
            <a:endParaRPr lang="en-GB"/>
          </a:p>
        </p:txBody>
      </p:sp>
    </p:spTree>
    <p:extLst>
      <p:ext uri="{BB962C8B-B14F-4D97-AF65-F5344CB8AC3E}">
        <p14:creationId xmlns:p14="http://schemas.microsoft.com/office/powerpoint/2010/main" val="3516113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30275" y="741363"/>
            <a:ext cx="4937125" cy="3702050"/>
          </a:xfrm>
          <a:ln/>
        </p:spPr>
      </p:sp>
      <p:sp>
        <p:nvSpPr>
          <p:cNvPr id="51203" name="Rectangle 3"/>
          <p:cNvSpPr>
            <a:spLocks noGrp="1" noChangeArrowheads="1"/>
          </p:cNvSpPr>
          <p:nvPr>
            <p:ph type="body" idx="1"/>
          </p:nvPr>
        </p:nvSpPr>
        <p:spPr>
          <a:xfrm>
            <a:off x="680984" y="4691303"/>
            <a:ext cx="5435708" cy="4441652"/>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2958"/>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a:defRPr/>
            </a:pPr>
            <a:endParaRPr lang="en-GB" dirty="0" smtClean="0"/>
          </a:p>
        </p:txBody>
      </p:sp>
      <p:sp>
        <p:nvSpPr>
          <p:cNvPr id="38916" name="Slide Number Placeholder 3"/>
          <p:cNvSpPr>
            <a:spLocks noGrp="1"/>
          </p:cNvSpPr>
          <p:nvPr>
            <p:ph type="sldNum" sz="quarter"/>
          </p:nvPr>
        </p:nvSpPr>
        <p:spPr>
          <a:noFill/>
        </p:spPr>
        <p:txBody>
          <a:bodyPr/>
          <a:lstStyle/>
          <a:p>
            <a:pPr defTabSz="436696">
              <a:tabLst>
                <a:tab pos="691679" algn="l"/>
                <a:tab pos="1384824" algn="l"/>
                <a:tab pos="2076502" algn="l"/>
                <a:tab pos="2769646" algn="l"/>
              </a:tabLst>
            </a:pPr>
            <a:fld id="{D8AA1420-998F-42F2-8DD1-42BC3FEFF02D}" type="slidenum">
              <a:rPr lang="en-GB" smtClean="0">
                <a:latin typeface="DejaVu Sans Condensed"/>
                <a:ea typeface="DejaVu Sans Condensed"/>
                <a:cs typeface="DejaVu Sans Condensed"/>
              </a:rPr>
              <a:pPr defTabSz="436696">
                <a:tabLst>
                  <a:tab pos="691679" algn="l"/>
                  <a:tab pos="1384824" algn="l"/>
                  <a:tab pos="2076502" algn="l"/>
                  <a:tab pos="2769646" algn="l"/>
                </a:tabLst>
              </a:pPr>
              <a:t>2</a:t>
            </a:fld>
            <a:endParaRPr lang="en-GB" dirty="0" smtClean="0">
              <a:latin typeface="DejaVu Sans Condensed"/>
              <a:ea typeface="DejaVu Sans Condensed"/>
              <a:cs typeface="DejaVu Sans Condense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 FAQs for the Health Technology Assessment Programme, NHS clarifies that...</a:t>
            </a:r>
          </a:p>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2C6FC4-B0AB-469F-843E-88384FFFBEE5}" type="slidenum">
              <a:rPr lang="en-GB" smtClean="0"/>
              <a:t>22</a:t>
            </a:fld>
            <a:endParaRPr lang="en-GB"/>
          </a:p>
        </p:txBody>
      </p:sp>
    </p:spTree>
    <p:extLst>
      <p:ext uri="{BB962C8B-B14F-4D97-AF65-F5344CB8AC3E}">
        <p14:creationId xmlns:p14="http://schemas.microsoft.com/office/powerpoint/2010/main" val="352477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25513" y="738188"/>
            <a:ext cx="4937125"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xfrm>
            <a:off x="905298" y="4691852"/>
            <a:ext cx="4974374" cy="44418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1" tIns="46717" rIns="89841" bIns="46717" numCol="1" anchor="t" anchorCtr="0" compatLnSpc="1">
            <a:prstTxWarp prst="textNoShape">
              <a:avLst/>
            </a:prstTxWarp>
          </a:bodyPr>
          <a:lstStyle/>
          <a:p>
            <a:pPr eaLnBrk="1" hangingPunct="1"/>
            <a:endParaRPr lang="en-US" altLang="en-US" dirty="0" smtClean="0"/>
          </a:p>
        </p:txBody>
      </p:sp>
      <p:sp>
        <p:nvSpPr>
          <p:cNvPr id="71684" name="Slide Number Placeholder 3"/>
          <p:cNvSpPr txBox="1">
            <a:spLocks noGrp="1"/>
          </p:cNvSpPr>
          <p:nvPr/>
        </p:nvSpPr>
        <p:spPr bwMode="auto">
          <a:xfrm>
            <a:off x="3851487" y="9380539"/>
            <a:ext cx="2935071" cy="4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41" tIns="46717" rIns="89841" bIns="46717" anchor="b"/>
          <a:lstStyle>
            <a:lvl1pPr defTabSz="473075" eaLnBrk="0" hangingPunct="0">
              <a:spcBef>
                <a:spcPct val="30000"/>
              </a:spcBef>
              <a:tabLst>
                <a:tab pos="749300" algn="l"/>
                <a:tab pos="1500188" algn="l"/>
                <a:tab pos="2249488" algn="l"/>
                <a:tab pos="3000375" algn="l"/>
              </a:tabLst>
              <a:defRPr sz="1200">
                <a:solidFill>
                  <a:schemeClr val="tx1"/>
                </a:solidFill>
                <a:latin typeface="Calibri" pitchFamily="34" charset="0"/>
              </a:defRPr>
            </a:lvl1pPr>
            <a:lvl2pPr marL="742950" indent="-285750" defTabSz="473075" eaLnBrk="0" hangingPunct="0">
              <a:spcBef>
                <a:spcPct val="30000"/>
              </a:spcBef>
              <a:tabLst>
                <a:tab pos="749300" algn="l"/>
                <a:tab pos="1500188" algn="l"/>
                <a:tab pos="2249488" algn="l"/>
                <a:tab pos="3000375" algn="l"/>
              </a:tabLst>
              <a:defRPr sz="1200">
                <a:solidFill>
                  <a:schemeClr val="tx1"/>
                </a:solidFill>
                <a:latin typeface="Calibri" pitchFamily="34" charset="0"/>
              </a:defRPr>
            </a:lvl2pPr>
            <a:lvl3pPr marL="1143000" indent="-228600" defTabSz="473075" eaLnBrk="0" hangingPunct="0">
              <a:spcBef>
                <a:spcPct val="30000"/>
              </a:spcBef>
              <a:tabLst>
                <a:tab pos="749300" algn="l"/>
                <a:tab pos="1500188" algn="l"/>
                <a:tab pos="2249488" algn="l"/>
                <a:tab pos="3000375" algn="l"/>
              </a:tabLst>
              <a:defRPr sz="1200">
                <a:solidFill>
                  <a:schemeClr val="tx1"/>
                </a:solidFill>
                <a:latin typeface="Calibri" pitchFamily="34" charset="0"/>
              </a:defRPr>
            </a:lvl3pPr>
            <a:lvl4pPr marL="1600200" indent="-228600" defTabSz="473075" eaLnBrk="0" hangingPunct="0">
              <a:spcBef>
                <a:spcPct val="30000"/>
              </a:spcBef>
              <a:tabLst>
                <a:tab pos="749300" algn="l"/>
                <a:tab pos="1500188" algn="l"/>
                <a:tab pos="2249488" algn="l"/>
                <a:tab pos="3000375" algn="l"/>
              </a:tabLst>
              <a:defRPr sz="1200">
                <a:solidFill>
                  <a:schemeClr val="tx1"/>
                </a:solidFill>
                <a:latin typeface="Calibri" pitchFamily="34" charset="0"/>
              </a:defRPr>
            </a:lvl4pPr>
            <a:lvl5pPr marL="2057400" indent="-228600" defTabSz="473075" eaLnBrk="0" hangingPunct="0">
              <a:spcBef>
                <a:spcPct val="30000"/>
              </a:spcBef>
              <a:tabLst>
                <a:tab pos="749300" algn="l"/>
                <a:tab pos="1500188" algn="l"/>
                <a:tab pos="2249488" algn="l"/>
                <a:tab pos="3000375" algn="l"/>
              </a:tabLst>
              <a:defRPr sz="1200">
                <a:solidFill>
                  <a:schemeClr val="tx1"/>
                </a:solidFill>
                <a:latin typeface="Calibri" pitchFamily="34" charset="0"/>
              </a:defRPr>
            </a:lvl5pPr>
            <a:lvl6pPr marL="25146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Calibri" pitchFamily="34" charset="0"/>
              </a:defRPr>
            </a:lvl6pPr>
            <a:lvl7pPr marL="29718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Calibri" pitchFamily="34" charset="0"/>
              </a:defRPr>
            </a:lvl7pPr>
            <a:lvl8pPr marL="34290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Calibri" pitchFamily="34" charset="0"/>
              </a:defRPr>
            </a:lvl8pPr>
            <a:lvl9pPr marL="38862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Calibri" pitchFamily="34" charset="0"/>
              </a:defRPr>
            </a:lvl9pPr>
          </a:lstStyle>
          <a:p>
            <a:pPr algn="r" eaLnBrk="1" hangingPunct="1">
              <a:spcBef>
                <a:spcPct val="0"/>
              </a:spcBef>
              <a:buSzPct val="45000"/>
              <a:buFont typeface="Wingdings" pitchFamily="2" charset="2"/>
              <a:buNone/>
            </a:pPr>
            <a:fld id="{85877022-7B6A-4E9F-B88E-B98AF59CD761}" type="slidenum">
              <a:rPr lang="en-GB" altLang="en-US" sz="900">
                <a:latin typeface="DejaVu Sans Condensed"/>
                <a:ea typeface="DejaVu Sans Condensed"/>
                <a:cs typeface="DejaVu Sans Condensed"/>
              </a:rPr>
              <a:pPr algn="r" eaLnBrk="1" hangingPunct="1">
                <a:spcBef>
                  <a:spcPct val="0"/>
                </a:spcBef>
                <a:buSzPct val="45000"/>
                <a:buFont typeface="Wingdings" pitchFamily="2" charset="2"/>
                <a:buNone/>
              </a:pPr>
              <a:t>23</a:t>
            </a:fld>
            <a:endParaRPr lang="en-GB" altLang="en-US" sz="900">
              <a:latin typeface="DejaVu Sans Condensed"/>
              <a:ea typeface="DejaVu Sans Condensed"/>
              <a:cs typeface="DejaVu Sans Condensed"/>
            </a:endParaRPr>
          </a:p>
        </p:txBody>
      </p:sp>
      <p:pic>
        <p:nvPicPr>
          <p:cNvPr id="71685" name="Picture 4" descr="re3dat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3772" y="2530278"/>
            <a:ext cx="1723243" cy="58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
        <p:nvSpPr>
          <p:cNvPr id="72708" name="Slide Number Placeholder 3"/>
          <p:cNvSpPr txBox="1">
            <a:spLocks noGrp="1"/>
          </p:cNvSpPr>
          <p:nvPr/>
        </p:nvSpPr>
        <p:spPr bwMode="auto">
          <a:xfrm>
            <a:off x="3849899" y="9378955"/>
            <a:ext cx="294618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F45FFB3-742B-42E5-AD78-0C5905973237}" type="slidenum">
              <a:rPr lang="en-GB" altLang="en-US"/>
              <a:pPr algn="r" eaLnBrk="1" hangingPunct="1">
                <a:spcBef>
                  <a:spcPct val="0"/>
                </a:spcBef>
              </a:pPr>
              <a:t>24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latin typeface="Times New Roman" pitchFamily="18" charset="0"/>
              <a:cs typeface="Arial"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36563" eaLnBrk="0" hangingPunct="0">
              <a:spcBef>
                <a:spcPct val="30000"/>
              </a:spcBef>
              <a:tabLst>
                <a:tab pos="690563" algn="l"/>
                <a:tab pos="1384300" algn="l"/>
                <a:tab pos="2076450" algn="l"/>
                <a:tab pos="2768600" algn="l"/>
              </a:tabLst>
              <a:defRPr sz="1200">
                <a:solidFill>
                  <a:schemeClr val="tx1"/>
                </a:solidFill>
                <a:latin typeface="Calibri" pitchFamily="34" charset="0"/>
              </a:defRPr>
            </a:lvl1pPr>
            <a:lvl2pPr marL="742950" indent="-285750" defTabSz="436563" eaLnBrk="0" hangingPunct="0">
              <a:spcBef>
                <a:spcPct val="30000"/>
              </a:spcBef>
              <a:tabLst>
                <a:tab pos="690563" algn="l"/>
                <a:tab pos="1384300" algn="l"/>
                <a:tab pos="2076450" algn="l"/>
                <a:tab pos="2768600" algn="l"/>
              </a:tabLst>
              <a:defRPr sz="1200">
                <a:solidFill>
                  <a:schemeClr val="tx1"/>
                </a:solidFill>
                <a:latin typeface="Calibri" pitchFamily="34" charset="0"/>
              </a:defRPr>
            </a:lvl2pPr>
            <a:lvl3pPr marL="1143000" indent="-228600" defTabSz="436563" eaLnBrk="0" hangingPunct="0">
              <a:spcBef>
                <a:spcPct val="30000"/>
              </a:spcBef>
              <a:tabLst>
                <a:tab pos="690563" algn="l"/>
                <a:tab pos="1384300" algn="l"/>
                <a:tab pos="2076450" algn="l"/>
                <a:tab pos="2768600" algn="l"/>
              </a:tabLst>
              <a:defRPr sz="1200">
                <a:solidFill>
                  <a:schemeClr val="tx1"/>
                </a:solidFill>
                <a:latin typeface="Calibri" pitchFamily="34" charset="0"/>
              </a:defRPr>
            </a:lvl3pPr>
            <a:lvl4pPr marL="1600200" indent="-228600" defTabSz="436563" eaLnBrk="0" hangingPunct="0">
              <a:spcBef>
                <a:spcPct val="30000"/>
              </a:spcBef>
              <a:tabLst>
                <a:tab pos="690563" algn="l"/>
                <a:tab pos="1384300" algn="l"/>
                <a:tab pos="2076450" algn="l"/>
                <a:tab pos="2768600" algn="l"/>
              </a:tabLst>
              <a:defRPr sz="1200">
                <a:solidFill>
                  <a:schemeClr val="tx1"/>
                </a:solidFill>
                <a:latin typeface="Calibri" pitchFamily="34" charset="0"/>
              </a:defRPr>
            </a:lvl4pPr>
            <a:lvl5pPr marL="2057400" indent="-228600" defTabSz="436563" eaLnBrk="0" hangingPunct="0">
              <a:spcBef>
                <a:spcPct val="30000"/>
              </a:spcBef>
              <a:tabLst>
                <a:tab pos="690563" algn="l"/>
                <a:tab pos="1384300" algn="l"/>
                <a:tab pos="2076450" algn="l"/>
                <a:tab pos="2768600" algn="l"/>
              </a:tabLst>
              <a:defRPr sz="1200">
                <a:solidFill>
                  <a:schemeClr val="tx1"/>
                </a:solidFill>
                <a:latin typeface="Calibri" pitchFamily="34" charset="0"/>
              </a:defRPr>
            </a:lvl5pPr>
            <a:lvl6pPr marL="2514600" indent="-228600" defTabSz="436563" eaLnBrk="0" fontAlgn="base" hangingPunct="0">
              <a:spcBef>
                <a:spcPct val="30000"/>
              </a:spcBef>
              <a:spcAft>
                <a:spcPct val="0"/>
              </a:spcAft>
              <a:tabLst>
                <a:tab pos="690563" algn="l"/>
                <a:tab pos="1384300" algn="l"/>
                <a:tab pos="2076450" algn="l"/>
                <a:tab pos="2768600" algn="l"/>
              </a:tabLst>
              <a:defRPr sz="1200">
                <a:solidFill>
                  <a:schemeClr val="tx1"/>
                </a:solidFill>
                <a:latin typeface="Calibri" pitchFamily="34" charset="0"/>
              </a:defRPr>
            </a:lvl6pPr>
            <a:lvl7pPr marL="2971800" indent="-228600" defTabSz="436563" eaLnBrk="0" fontAlgn="base" hangingPunct="0">
              <a:spcBef>
                <a:spcPct val="30000"/>
              </a:spcBef>
              <a:spcAft>
                <a:spcPct val="0"/>
              </a:spcAft>
              <a:tabLst>
                <a:tab pos="690563" algn="l"/>
                <a:tab pos="1384300" algn="l"/>
                <a:tab pos="2076450" algn="l"/>
                <a:tab pos="2768600" algn="l"/>
              </a:tabLst>
              <a:defRPr sz="1200">
                <a:solidFill>
                  <a:schemeClr val="tx1"/>
                </a:solidFill>
                <a:latin typeface="Calibri" pitchFamily="34" charset="0"/>
              </a:defRPr>
            </a:lvl7pPr>
            <a:lvl8pPr marL="3429000" indent="-228600" defTabSz="436563" eaLnBrk="0" fontAlgn="base" hangingPunct="0">
              <a:spcBef>
                <a:spcPct val="30000"/>
              </a:spcBef>
              <a:spcAft>
                <a:spcPct val="0"/>
              </a:spcAft>
              <a:tabLst>
                <a:tab pos="690563" algn="l"/>
                <a:tab pos="1384300" algn="l"/>
                <a:tab pos="2076450" algn="l"/>
                <a:tab pos="2768600" algn="l"/>
              </a:tabLst>
              <a:defRPr sz="1200">
                <a:solidFill>
                  <a:schemeClr val="tx1"/>
                </a:solidFill>
                <a:latin typeface="Calibri" pitchFamily="34" charset="0"/>
              </a:defRPr>
            </a:lvl8pPr>
            <a:lvl9pPr marL="3886200" indent="-228600" defTabSz="436563" eaLnBrk="0" fontAlgn="base" hangingPunct="0">
              <a:spcBef>
                <a:spcPct val="30000"/>
              </a:spcBef>
              <a:spcAft>
                <a:spcPct val="0"/>
              </a:spcAft>
              <a:tabLst>
                <a:tab pos="690563" algn="l"/>
                <a:tab pos="1384300" algn="l"/>
                <a:tab pos="2076450" algn="l"/>
                <a:tab pos="2768600" algn="l"/>
              </a:tabLst>
              <a:defRPr sz="1200">
                <a:solidFill>
                  <a:schemeClr val="tx1"/>
                </a:solidFill>
                <a:latin typeface="Calibri" pitchFamily="34" charset="0"/>
              </a:defRPr>
            </a:lvl9pPr>
          </a:lstStyle>
          <a:p>
            <a:pPr eaLnBrk="1" fontAlgn="base" hangingPunct="1">
              <a:spcBef>
                <a:spcPct val="0"/>
              </a:spcBef>
              <a:spcAft>
                <a:spcPct val="0"/>
              </a:spcAft>
            </a:pPr>
            <a:fld id="{0B601D33-5721-4DE7-8794-ED8F0464927B}" type="slidenum">
              <a:rPr lang="en-GB" altLang="en-US" smtClean="0">
                <a:latin typeface="DejaVu Sans Condensed"/>
                <a:ea typeface="DejaVu Sans Condensed"/>
                <a:cs typeface="DejaVu Sans Condensed"/>
              </a:rPr>
              <a:pPr eaLnBrk="1" fontAlgn="base" hangingPunct="1">
                <a:spcBef>
                  <a:spcPct val="0"/>
                </a:spcBef>
                <a:spcAft>
                  <a:spcPct val="0"/>
                </a:spcAft>
              </a:pPr>
              <a:t>25</a:t>
            </a:fld>
            <a:endParaRPr lang="en-GB" altLang="en-US" smtClean="0">
              <a:latin typeface="DejaVu Sans Condensed"/>
              <a:ea typeface="DejaVu Sans Condensed"/>
              <a:cs typeface="DejaVu Sans Condense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26</a:t>
            </a:fld>
            <a:endParaRPr lang="en-GB"/>
          </a:p>
        </p:txBody>
      </p:sp>
    </p:spTree>
    <p:extLst>
      <p:ext uri="{BB962C8B-B14F-4D97-AF65-F5344CB8AC3E}">
        <p14:creationId xmlns:p14="http://schemas.microsoft.com/office/powerpoint/2010/main" val="3516113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2C6FC4-B0AB-469F-843E-88384FFFBEE5}" type="slidenum">
              <a:rPr lang="en-GB" smtClean="0"/>
              <a:t>27</a:t>
            </a:fld>
            <a:endParaRPr lang="en-GB"/>
          </a:p>
        </p:txBody>
      </p:sp>
    </p:spTree>
    <p:extLst>
      <p:ext uri="{BB962C8B-B14F-4D97-AF65-F5344CB8AC3E}">
        <p14:creationId xmlns:p14="http://schemas.microsoft.com/office/powerpoint/2010/main" val="3813168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2C6FC4-B0AB-469F-843E-88384FFFBEE5}" type="slidenum">
              <a:rPr lang="en-GB" smtClean="0"/>
              <a:t>28</a:t>
            </a:fld>
            <a:endParaRPr lang="en-GB"/>
          </a:p>
        </p:txBody>
      </p:sp>
    </p:spTree>
    <p:extLst>
      <p:ext uri="{BB962C8B-B14F-4D97-AF65-F5344CB8AC3E}">
        <p14:creationId xmlns:p14="http://schemas.microsoft.com/office/powerpoint/2010/main" val="485157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170535" y="740570"/>
            <a:ext cx="4459783" cy="3699679"/>
          </a:xfrm>
          <a:prstGeom prst="rect">
            <a:avLst/>
          </a:prstGeom>
          <a:solidFill>
            <a:srgbClr val="FFFFFF"/>
          </a:solidFill>
          <a:ln w="9360">
            <a:solidFill>
              <a:srgbClr val="000000"/>
            </a:solidFill>
            <a:miter lim="800000"/>
            <a:headEnd/>
            <a:tailEnd/>
          </a:ln>
        </p:spPr>
        <p:txBody>
          <a:bodyPr wrap="none" lIns="88077" tIns="44038" rIns="88077" bIns="44038"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2400">
              <a:latin typeface="Arial" pitchFamily="34" charset="0"/>
            </a:endParaRPr>
          </a:p>
        </p:txBody>
      </p:sp>
      <p:sp>
        <p:nvSpPr>
          <p:cNvPr id="31748"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285" eaLnBrk="0" hangingPunct="0">
              <a:defRPr sz="2300">
                <a:solidFill>
                  <a:schemeClr val="tx1"/>
                </a:solidFill>
                <a:latin typeface="Arial" pitchFamily="34" charset="0"/>
              </a:defRPr>
            </a:lvl1pPr>
            <a:lvl2pPr marL="715758" indent="-275292" defTabSz="951285" eaLnBrk="0" hangingPunct="0">
              <a:defRPr sz="2300">
                <a:solidFill>
                  <a:schemeClr val="tx1"/>
                </a:solidFill>
                <a:latin typeface="Arial" pitchFamily="34" charset="0"/>
              </a:defRPr>
            </a:lvl2pPr>
            <a:lvl3pPr marL="1101166" indent="-220233" defTabSz="951285" eaLnBrk="0" hangingPunct="0">
              <a:defRPr sz="2300">
                <a:solidFill>
                  <a:schemeClr val="tx1"/>
                </a:solidFill>
                <a:latin typeface="Arial" pitchFamily="34" charset="0"/>
              </a:defRPr>
            </a:lvl3pPr>
            <a:lvl4pPr marL="1541633" indent="-220233" defTabSz="951285" eaLnBrk="0" hangingPunct="0">
              <a:defRPr sz="2300">
                <a:solidFill>
                  <a:schemeClr val="tx1"/>
                </a:solidFill>
                <a:latin typeface="Arial" pitchFamily="34" charset="0"/>
              </a:defRPr>
            </a:lvl4pPr>
            <a:lvl5pPr marL="1982099" indent="-220233" defTabSz="951285" eaLnBrk="0" hangingPunct="0">
              <a:defRPr sz="2300">
                <a:solidFill>
                  <a:schemeClr val="tx1"/>
                </a:solidFill>
                <a:latin typeface="Arial" pitchFamily="34" charset="0"/>
              </a:defRPr>
            </a:lvl5pPr>
            <a:lvl6pPr marL="2422566" indent="-220233" defTabSz="951285" eaLnBrk="0" fontAlgn="base" hangingPunct="0">
              <a:spcBef>
                <a:spcPct val="20000"/>
              </a:spcBef>
              <a:spcAft>
                <a:spcPct val="0"/>
              </a:spcAft>
              <a:buClr>
                <a:schemeClr val="bg1"/>
              </a:buClr>
              <a:buChar char="•"/>
              <a:defRPr sz="2300">
                <a:solidFill>
                  <a:schemeClr val="tx1"/>
                </a:solidFill>
                <a:latin typeface="Arial" pitchFamily="34" charset="0"/>
              </a:defRPr>
            </a:lvl6pPr>
            <a:lvl7pPr marL="2863032" indent="-220233" defTabSz="951285" eaLnBrk="0" fontAlgn="base" hangingPunct="0">
              <a:spcBef>
                <a:spcPct val="20000"/>
              </a:spcBef>
              <a:spcAft>
                <a:spcPct val="0"/>
              </a:spcAft>
              <a:buClr>
                <a:schemeClr val="bg1"/>
              </a:buClr>
              <a:buChar char="•"/>
              <a:defRPr sz="2300">
                <a:solidFill>
                  <a:schemeClr val="tx1"/>
                </a:solidFill>
                <a:latin typeface="Arial" pitchFamily="34" charset="0"/>
              </a:defRPr>
            </a:lvl7pPr>
            <a:lvl8pPr marL="3303499" indent="-220233" defTabSz="951285" eaLnBrk="0" fontAlgn="base" hangingPunct="0">
              <a:spcBef>
                <a:spcPct val="20000"/>
              </a:spcBef>
              <a:spcAft>
                <a:spcPct val="0"/>
              </a:spcAft>
              <a:buClr>
                <a:schemeClr val="bg1"/>
              </a:buClr>
              <a:buChar char="•"/>
              <a:defRPr sz="2300">
                <a:solidFill>
                  <a:schemeClr val="tx1"/>
                </a:solidFill>
                <a:latin typeface="Arial" pitchFamily="34" charset="0"/>
              </a:defRPr>
            </a:lvl8pPr>
            <a:lvl9pPr marL="3743965" indent="-220233" defTabSz="951285" eaLnBrk="0" fontAlgn="base" hangingPunct="0">
              <a:spcBef>
                <a:spcPct val="20000"/>
              </a:spcBef>
              <a:spcAft>
                <a:spcPct val="0"/>
              </a:spcAft>
              <a:buClr>
                <a:schemeClr val="bg1"/>
              </a:buClr>
              <a:buChar char="•"/>
              <a:defRPr sz="2300">
                <a:solidFill>
                  <a:schemeClr val="tx1"/>
                </a:solidFill>
                <a:latin typeface="Arial" pitchFamily="34" charset="0"/>
              </a:defRPr>
            </a:lvl9pPr>
          </a:lstStyle>
          <a:p>
            <a:pPr eaLnBrk="1" hangingPunct="1">
              <a:defRPr/>
            </a:pPr>
            <a:endParaRPr lang="en-US" altLang="en-US" sz="1300">
              <a:latin typeface="Times New Roman" pitchFamily="18" charset="0"/>
              <a:ea typeface="ＭＳ Ｐゴシック" pitchFamily="34" charset="-128"/>
            </a:endParaRPr>
          </a:p>
        </p:txBody>
      </p:sp>
      <p:sp>
        <p:nvSpPr>
          <p:cNvPr id="2" name="Notes Placeholder 1"/>
          <p:cNvSpPr>
            <a:spLocks noGrp="1"/>
          </p:cNvSpPr>
          <p:nvPr>
            <p:ph type="body" sz="quarter" idx="10"/>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3145564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02DF1848-79DC-416E-8803-E79093914171}"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2C6FC4-B0AB-469F-843E-88384FFFBEE5}" type="slidenum">
              <a:rPr lang="en-GB" smtClean="0"/>
              <a:t>31</a:t>
            </a:fld>
            <a:endParaRPr lang="en-GB"/>
          </a:p>
        </p:txBody>
      </p:sp>
    </p:spTree>
    <p:extLst>
      <p:ext uri="{BB962C8B-B14F-4D97-AF65-F5344CB8AC3E}">
        <p14:creationId xmlns:p14="http://schemas.microsoft.com/office/powerpoint/2010/main" val="494759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GB" dirty="0"/>
              <a:t>Open Access and Open Science principles are an essential part of knowledge creation and sharing. They directly support the researchers need for greater impact, optimum dissemination of research, while also enabling the engagement of citizen scientists and society at large on societal challenges</a:t>
            </a:r>
            <a:r>
              <a:rPr lang="en-GB" dirty="0" smtClean="0"/>
              <a:t>.</a:t>
            </a:r>
          </a:p>
          <a:p>
            <a:pPr fontAlgn="base"/>
            <a:endParaRPr lang="en-GB" dirty="0"/>
          </a:p>
          <a:p>
            <a:pPr fontAlgn="base"/>
            <a:r>
              <a:rPr lang="en-GB" dirty="0" smtClean="0"/>
              <a:t>The FOSTER project </a:t>
            </a:r>
            <a:r>
              <a:rPr lang="en-GB" dirty="0"/>
              <a:t>aims to set in place sustainable mechanisms for EU researchers to FOSTER OPEN SCIENCE in their daily workflow, thus supporting researchers optimizing their research visibility and impact, the adoption of EU open access policies in line with the EU objectives on Responsible Research &amp; Innovation.</a:t>
            </a:r>
          </a:p>
          <a:p>
            <a:endParaRPr lang="en-GB" dirty="0"/>
          </a:p>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87A1579-3AD2-437F-95E9-3C2928A4C4C4}" type="slidenum">
              <a:rPr lang="en-GB" altLang="en-US" smtClean="0">
                <a:cs typeface="Arial" pitchFamily="34" charset="0"/>
              </a:rPr>
              <a:pPr eaLnBrk="1" fontAlgn="base" hangingPunct="1">
                <a:spcBef>
                  <a:spcPct val="0"/>
                </a:spcBef>
                <a:spcAft>
                  <a:spcPct val="0"/>
                </a:spcAft>
              </a:pPr>
              <a:t>33</a:t>
            </a:fld>
            <a:endParaRPr lang="en-GB"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242259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132926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A36E3B-0B50-43B4-8406-65D43FA1AFD3}"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GB"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FC6574-2151-426B-91D5-3101F0854315}"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19069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ytimes.com/2010/08/13/health/research/13alzheimer.html?pagewanted=all&amp;_r=0" TargetMode="External"/><Relationship Id="rId4" Type="http://schemas.openxmlformats.org/officeDocument/2006/relationships/hyperlink" Target="http://www.guardian.co.uk/politics/2013/apr/18/uncovered-error-george-osborne-austeri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blogs.ch.cam.ac.uk/pmr/2011/08/01/why-you-need-a-data-management-pla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atabib.org/" TargetMode="External"/><Relationship Id="rId7" Type="http://schemas.openxmlformats.org/officeDocument/2006/relationships/hyperlink" Target="http://metajnl.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cc.ac.uk/resources/how-guides/cite-datasets" TargetMode="External"/><Relationship Id="rId5" Type="http://schemas.openxmlformats.org/officeDocument/2006/relationships/hyperlink" Target="http://www.dcc.ac.uk/resources/how-guides/license-research-data" TargetMode="External"/><Relationship Id="rId4" Type="http://schemas.openxmlformats.org/officeDocument/2006/relationships/hyperlink" Target="http://www.re3data.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hta.ac.uk/funding/troubleshooting/index.html" TargetMode="Externa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hyperlink" Target="http://www.zenodo.org/"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hyperlink" Target="https://databank.ora.ox.ac.uk/"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dspace.cam.ac.uk/" TargetMode="External"/><Relationship Id="rId5" Type="http://schemas.openxmlformats.org/officeDocument/2006/relationships/image" Target="../media/image30.png"/><Relationship Id="rId4" Type="http://schemas.openxmlformats.org/officeDocument/2006/relationships/hyperlink" Target="http://datashare.is.ed.ac.uk/" TargetMode="Externa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hyperlink" Target="http://ckan.org/"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cerif4datasets.wordpress.com/" TargetMode="External"/><Relationship Id="rId5" Type="http://schemas.openxmlformats.org/officeDocument/2006/relationships/hyperlink" Target="http://www.data-archive.ac.uk/media/395364/rde_march2013_repositoryoutputs.pdf" TargetMode="External"/><Relationship Id="rId4" Type="http://schemas.openxmlformats.org/officeDocument/2006/relationships/hyperlink" Target="http://blogs.it.ox.ac.uk/damaro"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dmponline.dcc.ac.uk/" TargetMode="Externa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ww.dcc.ac.uk/news/customising-dmponline" TargetMode="External"/><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bath.ac.uk/research/data" TargetMode="External"/><Relationship Id="rId5" Type="http://schemas.openxmlformats.org/officeDocument/2006/relationships/image" Target="../media/image40.png"/><Relationship Id="rId4" Type="http://schemas.openxmlformats.org/officeDocument/2006/relationships/hyperlink" Target="http://www.gla.ac.uk/datamanageme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osteropenscience.e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hyperlink" Target="http://www.dcc.ac.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fosteropenscience.eu/" TargetMode="External"/><Relationship Id="rId5" Type="http://schemas.openxmlformats.org/officeDocument/2006/relationships/image" Target="../media/image4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ytimes.com/2010/08/13/health/research/13alzheimer.html?pagewanted=all&amp;_r=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Open Science: what’s in it for researchers? </a:t>
            </a: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611560" y="4221088"/>
            <a:ext cx="8381291" cy="1438672"/>
          </a:xfrm>
        </p:spPr>
        <p:txBody>
          <a:bodyPr/>
          <a:lstStyle/>
          <a:p>
            <a:pPr algn="r"/>
            <a:r>
              <a:rPr lang="en-GB" sz="2400" dirty="0" smtClean="0">
                <a:solidFill>
                  <a:schemeClr val="accent2"/>
                </a:solidFill>
                <a:cs typeface="Calibri" pitchFamily="34" charset="0"/>
              </a:rPr>
              <a:t>Joy Davidson, </a:t>
            </a:r>
            <a:endParaRPr lang="en-GB" sz="2400" dirty="0" smtClean="0">
              <a:solidFill>
                <a:schemeClr val="accent2"/>
              </a:solidFill>
              <a:cs typeface="Calibri" pitchFamily="34" charset="0"/>
            </a:endParaRPr>
          </a:p>
          <a:p>
            <a:pPr algn="r"/>
            <a:r>
              <a:rPr lang="en-GB" sz="2400" dirty="0" smtClean="0">
                <a:solidFill>
                  <a:schemeClr val="accent2"/>
                </a:solidFill>
                <a:cs typeface="Calibri" pitchFamily="34" charset="0"/>
              </a:rPr>
              <a:t>Digital </a:t>
            </a:r>
            <a:r>
              <a:rPr lang="en-GB" sz="2400" dirty="0" smtClean="0">
                <a:solidFill>
                  <a:schemeClr val="accent2"/>
                </a:solidFill>
                <a:cs typeface="Calibri" pitchFamily="34" charset="0"/>
              </a:rPr>
              <a:t>Curation </a:t>
            </a:r>
            <a:r>
              <a:rPr lang="en-GB" sz="2400" dirty="0" smtClean="0">
                <a:solidFill>
                  <a:schemeClr val="accent2"/>
                </a:solidFill>
                <a:cs typeface="Calibri" pitchFamily="34" charset="0"/>
              </a:rPr>
              <a:t>Centre (DCC)</a:t>
            </a:r>
          </a:p>
          <a:p>
            <a:pPr algn="r"/>
            <a:r>
              <a:rPr lang="en-GB" sz="2400" dirty="0" smtClean="0">
                <a:solidFill>
                  <a:schemeClr val="accent2"/>
                </a:solidFill>
                <a:cs typeface="Calibri" pitchFamily="34" charset="0"/>
              </a:rPr>
              <a:t>FOSTER Project</a:t>
            </a:r>
            <a:endParaRPr lang="en-GB" sz="2400" dirty="0" smtClean="0">
              <a:solidFill>
                <a:schemeClr val="accent2"/>
              </a:solidFill>
              <a:cs typeface="Calibri" pitchFamily="34" charset="0"/>
            </a:endParaRP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251519" y="5817070"/>
            <a:ext cx="2152423" cy="448646"/>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596336" y="6249784"/>
            <a:ext cx="1290211" cy="451976"/>
          </a:xfrm>
          <a:prstGeom prst="rect">
            <a:avLst/>
          </a:prstGeom>
          <a:noFill/>
          <a:ln w="9525">
            <a:noFill/>
            <a:miter lim="800000"/>
            <a:headEnd/>
            <a:tailEnd/>
          </a:ln>
        </p:spPr>
      </p:pic>
      <p:pic>
        <p:nvPicPr>
          <p:cNvPr id="7" name="Picture 6" descr="FOSTER-hir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5132670"/>
            <a:ext cx="2456089" cy="13090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Benefits of data sharing (2)</a:t>
            </a:r>
          </a:p>
        </p:txBody>
      </p:sp>
      <p:pic>
        <p:nvPicPr>
          <p:cNvPr id="17411" name="Content Placeholder 3" descr="Capture.PNG"/>
          <p:cNvPicPr>
            <a:picLocks noGrp="1" noChangeAspect="1"/>
          </p:cNvPicPr>
          <p:nvPr>
            <p:ph idx="1"/>
          </p:nvPr>
        </p:nvPicPr>
        <p:blipFill>
          <a:blip r:embed="rId3" cstate="print"/>
          <a:srcRect/>
          <a:stretch>
            <a:fillRect/>
          </a:stretch>
        </p:blipFill>
        <p:spPr>
          <a:xfrm>
            <a:off x="5360988" y="1558925"/>
            <a:ext cx="3630612" cy="4232275"/>
          </a:xfrm>
        </p:spPr>
      </p:pic>
      <p:sp>
        <p:nvSpPr>
          <p:cNvPr id="5" name="Rectangle 4"/>
          <p:cNvSpPr/>
          <p:nvPr/>
        </p:nvSpPr>
        <p:spPr>
          <a:xfrm>
            <a:off x="4826000" y="6018213"/>
            <a:ext cx="4254500" cy="523220"/>
          </a:xfrm>
          <a:prstGeom prst="rect">
            <a:avLst/>
          </a:prstGeom>
        </p:spPr>
        <p:txBody>
          <a:bodyPr>
            <a:spAutoFit/>
          </a:bodyPr>
          <a:lstStyle/>
          <a:p>
            <a:pPr>
              <a:buFontTx/>
              <a:buNone/>
              <a:defRPr/>
            </a:pPr>
            <a:r>
              <a:rPr lang="en-GB" sz="1400" dirty="0">
                <a:latin typeface="+mn-lt"/>
                <a:hlinkClick r:id="rId4"/>
              </a:rPr>
              <a:t>www.guardian.co.uk/politics/2013/apr/18/uncovered-error-george-osborne-austerity</a:t>
            </a:r>
            <a:endParaRPr lang="en-GB" sz="1400" dirty="0">
              <a:latin typeface="+mn-lt"/>
              <a:hlinkClick r:id="rId5"/>
            </a:endParaRPr>
          </a:p>
        </p:txBody>
      </p:sp>
      <p:sp>
        <p:nvSpPr>
          <p:cNvPr id="6" name="TextBox 5"/>
          <p:cNvSpPr txBox="1"/>
          <p:nvPr/>
        </p:nvSpPr>
        <p:spPr>
          <a:xfrm>
            <a:off x="266700" y="5273675"/>
            <a:ext cx="5054600" cy="646331"/>
          </a:xfrm>
          <a:prstGeom prst="rect">
            <a:avLst/>
          </a:prstGeom>
          <a:noFill/>
        </p:spPr>
        <p:txBody>
          <a:bodyPr>
            <a:spAutoFit/>
          </a:bodyPr>
          <a:lstStyle/>
          <a:p>
            <a:pPr marL="0" lvl="2">
              <a:buFontTx/>
              <a:buNone/>
              <a:defRPr/>
            </a:pPr>
            <a:r>
              <a:rPr lang="en-GB" sz="3600" dirty="0">
                <a:latin typeface="+mn-lt"/>
              </a:rPr>
              <a:t>... validation of results</a:t>
            </a:r>
          </a:p>
        </p:txBody>
      </p:sp>
      <p:sp>
        <p:nvSpPr>
          <p:cNvPr id="7" name="Rectangle 6"/>
          <p:cNvSpPr/>
          <p:nvPr/>
        </p:nvSpPr>
        <p:spPr>
          <a:xfrm>
            <a:off x="228600" y="1793875"/>
            <a:ext cx="4991100" cy="3121025"/>
          </a:xfrm>
          <a:prstGeom prst="rect">
            <a:avLst/>
          </a:prstGeom>
        </p:spPr>
        <p:txBody>
          <a:bodyPr>
            <a:spAutoFit/>
          </a:bodyPr>
          <a:lstStyle/>
          <a:p>
            <a:pPr>
              <a:buFontTx/>
              <a:buNone/>
              <a:defRPr/>
            </a:pPr>
            <a:r>
              <a:rPr lang="en-GB" sz="1800" dirty="0">
                <a:latin typeface="+mn-lt"/>
              </a:rPr>
              <a:t>“It was a mistake in a spreadsheet that could have been easily overlooked: a few rows left out of an equation to average the values in a column.</a:t>
            </a:r>
          </a:p>
          <a:p>
            <a:pPr>
              <a:buFontTx/>
              <a:buNone/>
              <a:defRPr/>
            </a:pPr>
            <a:endParaRPr lang="en-GB" sz="800" dirty="0">
              <a:latin typeface="+mn-lt"/>
            </a:endParaRPr>
          </a:p>
          <a:p>
            <a:pPr>
              <a:buFontTx/>
              <a:buNone/>
              <a:defRPr/>
            </a:pPr>
            <a:r>
              <a:rPr lang="en-GB" sz="1800" dirty="0">
                <a:latin typeface="+mn-lt"/>
              </a:rPr>
              <a:t>The spreadsheet was used to draw the conclusion of an influential 2010 economics paper: that public debt of more than 90% of GDP slows down growth. This conclusion was later cited by the International Monetary Fund and the UK Treasury to justify programmes of austerity that have arguably led to riots, poverty and lost jobs.”</a:t>
            </a:r>
          </a:p>
        </p:txBody>
      </p:sp>
    </p:spTree>
    <p:extLst>
      <p:ext uri="{BB962C8B-B14F-4D97-AF65-F5344CB8AC3E}">
        <p14:creationId xmlns:p14="http://schemas.microsoft.com/office/powerpoint/2010/main" val="123708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t>Benefits of data sharing (3)</a:t>
            </a:r>
          </a:p>
        </p:txBody>
      </p:sp>
      <p:sp>
        <p:nvSpPr>
          <p:cNvPr id="18435" name="Content Placeholder 2"/>
          <p:cNvSpPr>
            <a:spLocks noGrp="1"/>
          </p:cNvSpPr>
          <p:nvPr>
            <p:ph idx="1"/>
          </p:nvPr>
        </p:nvSpPr>
        <p:spPr>
          <a:xfrm>
            <a:off x="812800" y="1905000"/>
            <a:ext cx="7429500" cy="2768600"/>
          </a:xfrm>
        </p:spPr>
        <p:txBody>
          <a:bodyPr/>
          <a:lstStyle/>
          <a:p>
            <a:pPr algn="ctr">
              <a:buFont typeface="Arial" pitchFamily="34" charset="0"/>
              <a:buNone/>
            </a:pPr>
            <a:r>
              <a:rPr lang="en-GB" sz="2800" smtClean="0"/>
              <a:t>	</a:t>
            </a:r>
            <a:r>
              <a:rPr lang="en-GB" sz="2800" i="1" smtClean="0"/>
              <a:t>“There is evidence that studies that make their data available do indeed receive more citations than similar studies that do not.” </a:t>
            </a:r>
          </a:p>
          <a:p>
            <a:pPr>
              <a:buFont typeface="Arial" pitchFamily="34" charset="0"/>
              <a:buNone/>
            </a:pPr>
            <a:r>
              <a:rPr lang="en-GB" smtClean="0"/>
              <a:t>	</a:t>
            </a:r>
            <a:r>
              <a:rPr lang="en-GB" sz="2000" smtClean="0"/>
              <a:t>Piwowar H. and Vision T.J 2013 "Data reuse and the open data citation advantage“ </a:t>
            </a:r>
            <a:r>
              <a:rPr lang="en-GB" sz="2000" smtClean="0">
                <a:hlinkClick r:id="rId3"/>
              </a:rPr>
              <a:t>https://peerj.com/preprints/1.pdf</a:t>
            </a:r>
            <a:endParaRPr lang="en-GB" sz="2000" smtClean="0"/>
          </a:p>
          <a:p>
            <a:pPr>
              <a:buFont typeface="Arial" pitchFamily="34" charset="0"/>
              <a:buNone/>
            </a:pPr>
            <a:endParaRPr lang="en-GB" sz="2000" smtClean="0"/>
          </a:p>
        </p:txBody>
      </p:sp>
      <p:pic>
        <p:nvPicPr>
          <p:cNvPr id="18436" name="Picture 2" descr="C:\Documents and Settings\librep\Local Settings\Temporary Internet Files\Content.IE5\WCKXAQGN\MC900432527[1].png"/>
          <p:cNvPicPr>
            <a:picLocks noChangeAspect="1" noChangeArrowheads="1"/>
          </p:cNvPicPr>
          <p:nvPr/>
        </p:nvPicPr>
        <p:blipFill>
          <a:blip r:embed="rId4" cstate="print"/>
          <a:srcRect/>
          <a:stretch>
            <a:fillRect/>
          </a:stretch>
        </p:blipFill>
        <p:spPr bwMode="auto">
          <a:xfrm>
            <a:off x="433388" y="5103813"/>
            <a:ext cx="1093787" cy="1093787"/>
          </a:xfrm>
          <a:prstGeom prst="rect">
            <a:avLst/>
          </a:prstGeom>
          <a:noFill/>
          <a:ln w="9525">
            <a:noFill/>
            <a:miter lim="800000"/>
            <a:headEnd/>
            <a:tailEnd/>
          </a:ln>
        </p:spPr>
      </p:pic>
      <p:sp>
        <p:nvSpPr>
          <p:cNvPr id="18437" name="Rectangle 4"/>
          <p:cNvSpPr>
            <a:spLocks noChangeArrowheads="1"/>
          </p:cNvSpPr>
          <p:nvPr/>
        </p:nvSpPr>
        <p:spPr bwMode="auto">
          <a:xfrm>
            <a:off x="1624013" y="5510213"/>
            <a:ext cx="2771775" cy="460375"/>
          </a:xfrm>
          <a:prstGeom prst="rect">
            <a:avLst/>
          </a:prstGeom>
          <a:noFill/>
          <a:ln w="9525">
            <a:noFill/>
            <a:miter lim="800000"/>
            <a:headEnd/>
            <a:tailEnd/>
          </a:ln>
        </p:spPr>
        <p:txBody>
          <a:bodyPr wrap="none">
            <a:spAutoFit/>
          </a:bodyPr>
          <a:lstStyle/>
          <a:p>
            <a:pPr>
              <a:buFontTx/>
              <a:buNone/>
            </a:pPr>
            <a:r>
              <a:rPr lang="en-GB"/>
              <a:t>9% - 30% increase</a:t>
            </a:r>
          </a:p>
        </p:txBody>
      </p:sp>
      <p:sp>
        <p:nvSpPr>
          <p:cNvPr id="7" name="Rectangle 6"/>
          <p:cNvSpPr/>
          <p:nvPr/>
        </p:nvSpPr>
        <p:spPr>
          <a:xfrm>
            <a:off x="3937000" y="4562475"/>
            <a:ext cx="4965700" cy="708025"/>
          </a:xfrm>
          <a:prstGeom prst="rect">
            <a:avLst/>
          </a:prstGeom>
        </p:spPr>
        <p:txBody>
          <a:bodyPr>
            <a:spAutoFit/>
          </a:bodyPr>
          <a:lstStyle/>
          <a:p>
            <a:pPr>
              <a:defRPr/>
            </a:pPr>
            <a:r>
              <a:rPr lang="en-GB" sz="4000" dirty="0">
                <a:latin typeface="+mn-lt"/>
              </a:rPr>
              <a:t>... more citations</a:t>
            </a:r>
          </a:p>
        </p:txBody>
      </p:sp>
    </p:spTree>
    <p:extLst>
      <p:ext uri="{BB962C8B-B14F-4D97-AF65-F5344CB8AC3E}">
        <p14:creationId xmlns:p14="http://schemas.microsoft.com/office/powerpoint/2010/main" val="157773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80111_1239_WhyYOUneeda11.png"/>
          <p:cNvPicPr>
            <a:picLocks noChangeAspect="1"/>
          </p:cNvPicPr>
          <p:nvPr/>
        </p:nvPicPr>
        <p:blipFill>
          <a:blip r:embed="rId3" cstate="print"/>
          <a:srcRect/>
          <a:stretch>
            <a:fillRect/>
          </a:stretch>
        </p:blipFill>
        <p:spPr bwMode="auto">
          <a:xfrm>
            <a:off x="755576" y="1556792"/>
            <a:ext cx="3456384" cy="5043135"/>
          </a:xfrm>
          <a:prstGeom prst="rect">
            <a:avLst/>
          </a:prstGeom>
          <a:noFill/>
          <a:ln w="9525">
            <a:noFill/>
            <a:miter lim="800000"/>
            <a:headEnd/>
            <a:tailEnd/>
          </a:ln>
        </p:spPr>
      </p:pic>
      <p:sp>
        <p:nvSpPr>
          <p:cNvPr id="3" name="TextBox 2"/>
          <p:cNvSpPr txBox="1"/>
          <p:nvPr/>
        </p:nvSpPr>
        <p:spPr>
          <a:xfrm>
            <a:off x="4644008" y="2564904"/>
            <a:ext cx="3960440" cy="3077766"/>
          </a:xfrm>
          <a:prstGeom prst="rect">
            <a:avLst/>
          </a:prstGeom>
          <a:noFill/>
        </p:spPr>
        <p:txBody>
          <a:bodyPr wrap="square">
            <a:spAutoFit/>
          </a:bodyPr>
          <a:lstStyle/>
          <a:p>
            <a:pPr>
              <a:buFontTx/>
              <a:buNone/>
              <a:defRPr/>
            </a:pPr>
            <a:r>
              <a:rPr lang="en-GB" sz="3200" dirty="0">
                <a:latin typeface="+mn-lt"/>
              </a:rPr>
              <a:t>Why YOU need a Data Management Plan</a:t>
            </a:r>
          </a:p>
          <a:p>
            <a:pPr>
              <a:buFontTx/>
              <a:buNone/>
              <a:defRPr/>
            </a:pPr>
            <a:endParaRPr lang="en-GB" dirty="0">
              <a:latin typeface="+mn-lt"/>
            </a:endParaRPr>
          </a:p>
          <a:p>
            <a:pPr>
              <a:buFontTx/>
              <a:buNone/>
              <a:defRPr/>
            </a:pPr>
            <a:r>
              <a:rPr lang="en-GB" sz="2800" dirty="0">
                <a:latin typeface="+mn-lt"/>
                <a:hlinkClick r:id="rId4"/>
              </a:rPr>
              <a:t>http://blogs.ch.cam.ac.uk/pmr/2011/08/01/why-you-need-a-data-management-plan</a:t>
            </a:r>
            <a:endParaRPr lang="en-GB" sz="2800" dirty="0">
              <a:latin typeface="+mn-lt"/>
            </a:endParaRPr>
          </a:p>
        </p:txBody>
      </p:sp>
      <p:sp>
        <p:nvSpPr>
          <p:cNvPr id="4" name="Title 1"/>
          <p:cNvSpPr txBox="1">
            <a:spLocks/>
          </p:cNvSpPr>
          <p:nvPr/>
        </p:nvSpPr>
        <p:spPr>
          <a:xfrm>
            <a:off x="467544" y="404664"/>
            <a:ext cx="8229600" cy="94096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Direct benefits to individuals</a:t>
            </a:r>
          </a:p>
        </p:txBody>
      </p:sp>
    </p:spTree>
    <p:extLst>
      <p:ext uri="{BB962C8B-B14F-4D97-AF65-F5344CB8AC3E}">
        <p14:creationId xmlns:p14="http://schemas.microsoft.com/office/powerpoint/2010/main" val="202746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Data Sharing</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buFont typeface="Wingdings" pitchFamily="2" charset="2"/>
              <a:buChar char="n"/>
            </a:pPr>
            <a:r>
              <a:rPr lang="en-US" sz="2400" dirty="0">
                <a:ea typeface="ＭＳ Ｐゴシック" pitchFamily="34" charset="-128"/>
                <a:cs typeface="Arial" charset="0"/>
              </a:rPr>
              <a:t>the data sharer</a:t>
            </a:r>
          </a:p>
          <a:p>
            <a:pPr lvl="1">
              <a:buFont typeface="Wingdings" pitchFamily="2" charset="2"/>
              <a:buChar char="n"/>
            </a:pPr>
            <a:r>
              <a:rPr lang="en-US" sz="2400" dirty="0">
                <a:ea typeface="ＭＳ Ｐゴシック" pitchFamily="34" charset="-128"/>
                <a:cs typeface="Arial" charset="0"/>
              </a:rPr>
              <a:t>the data repository</a:t>
            </a:r>
          </a:p>
          <a:p>
            <a:pPr lvl="1">
              <a:buFont typeface="Wingdings" pitchFamily="2" charset="2"/>
              <a:buChar char="n"/>
            </a:pPr>
            <a:r>
              <a:rPr lang="en-US" sz="2400" dirty="0">
                <a:ea typeface="ＭＳ Ｐゴシック" pitchFamily="34" charset="-128"/>
                <a:cs typeface="Arial" charset="0"/>
              </a:rPr>
              <a:t>the secondary data user</a:t>
            </a:r>
          </a:p>
          <a:p>
            <a:pPr lvl="1">
              <a:buFont typeface="Wingdings" pitchFamily="2" charset="2"/>
              <a:buChar char="n"/>
            </a:pPr>
            <a:r>
              <a:rPr lang="en-US" sz="2400" dirty="0">
                <a:ea typeface="ＭＳ Ｐゴシック" pitchFamily="34" charset="-128"/>
                <a:cs typeface="Arial" charset="0"/>
              </a:rPr>
              <a:t>support </a:t>
            </a:r>
            <a:r>
              <a:rPr lang="en-US" sz="2400" dirty="0" smtClean="0">
                <a:ea typeface="ＭＳ Ｐゴシック" pitchFamily="34" charset="-128"/>
                <a:cs typeface="Arial" charset="0"/>
              </a:rPr>
              <a:t>staff</a:t>
            </a:r>
          </a:p>
          <a:p>
            <a:pPr lvl="1">
              <a:buFont typeface="Wingdings" pitchFamily="2" charset="2"/>
              <a:buChar char="n"/>
            </a:pPr>
            <a:r>
              <a:rPr lang="en-US" sz="2400" dirty="0">
                <a:ea typeface="ＭＳ Ｐゴシック" pitchFamily="34" charset="-128"/>
                <a:cs typeface="Arial" charset="0"/>
              </a:rPr>
              <a:t>r</a:t>
            </a:r>
            <a:r>
              <a:rPr lang="en-US" sz="2400" dirty="0" smtClean="0">
                <a:ea typeface="ＭＳ Ｐゴシック" pitchFamily="34" charset="-128"/>
                <a:cs typeface="Arial" charset="0"/>
              </a:rPr>
              <a:t>esearch participants </a:t>
            </a:r>
          </a:p>
          <a:p>
            <a:pPr lvl="1">
              <a:buFont typeface="Wingdings" pitchFamily="2" charset="2"/>
              <a:buChar char="n"/>
            </a:pPr>
            <a:r>
              <a:rPr lang="en-US" sz="2400" dirty="0">
                <a:ea typeface="ＭＳ Ｐゴシック" pitchFamily="34" charset="-128"/>
                <a:cs typeface="Arial" charset="0"/>
              </a:rPr>
              <a:t>c</a:t>
            </a:r>
            <a:r>
              <a:rPr lang="en-US" sz="2400" dirty="0" smtClean="0">
                <a:ea typeface="ＭＳ Ｐゴシック" pitchFamily="34" charset="-128"/>
                <a:cs typeface="Arial" charset="0"/>
              </a:rPr>
              <a:t>ommercial partners</a:t>
            </a:r>
            <a:endParaRPr lang="en-US" sz="2400" dirty="0">
              <a:ea typeface="ＭＳ Ｐゴシック" pitchFamily="34" charset="-128"/>
              <a:cs typeface="Arial" charset="0"/>
            </a:endParaRP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Managing restrictions on sharing</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None/>
            </a:pPr>
            <a:r>
              <a:rPr lang="en-GB" dirty="0" smtClean="0"/>
              <a:t>Balance data protection with data sharing</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1124744"/>
            <a:ext cx="8640960" cy="5589240"/>
          </a:xfrm>
        </p:spPr>
        <p:txBody>
          <a:bodyPr/>
          <a:lstStyle/>
          <a:p>
            <a:pPr>
              <a:spcAft>
                <a:spcPts val="0"/>
              </a:spcAft>
            </a:pPr>
            <a:r>
              <a:rPr lang="en-GB" dirty="0" smtClean="0"/>
              <a:t>Use appropriate repositories and data catalogues</a:t>
            </a:r>
          </a:p>
          <a:p>
            <a:pPr lvl="1">
              <a:spcAft>
                <a:spcPts val="480"/>
              </a:spcAft>
            </a:pPr>
            <a:r>
              <a:rPr lang="en-GB" dirty="0" smtClean="0">
                <a:hlinkClick r:id="rId3"/>
              </a:rPr>
              <a:t>http://databib.org</a:t>
            </a:r>
            <a:endParaRPr lang="en-GB" dirty="0" smtClean="0"/>
          </a:p>
          <a:p>
            <a:pPr lvl="1">
              <a:spcAft>
                <a:spcPts val="480"/>
              </a:spcAft>
            </a:pPr>
            <a:r>
              <a:rPr lang="en-GB" dirty="0">
                <a:hlinkClick r:id="rId4"/>
              </a:rPr>
              <a:t>http://www.re3data.org</a:t>
            </a:r>
            <a:r>
              <a:rPr lang="en-GB" dirty="0" smtClean="0">
                <a:hlinkClick r:id="rId4"/>
              </a:rPr>
              <a:t>/</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reused</a:t>
            </a:r>
          </a:p>
          <a:p>
            <a:pPr lvl="1">
              <a:spcAft>
                <a:spcPts val="3000"/>
              </a:spcAft>
            </a:pPr>
            <a:r>
              <a:rPr lang="en-GB" dirty="0" smtClean="0">
                <a:hlinkClick r:id="rId5"/>
              </a:rPr>
              <a:t>www.dcc.ac.uk/resources/how-guides/license-research-data</a:t>
            </a:r>
            <a:r>
              <a:rPr lang="en-GB" dirty="0" smtClean="0"/>
              <a:t> </a:t>
            </a:r>
          </a:p>
          <a:p>
            <a:pPr>
              <a:spcAft>
                <a:spcPts val="0"/>
              </a:spcAft>
            </a:pPr>
            <a:r>
              <a:rPr lang="en-GB" dirty="0" smtClean="0"/>
              <a:t>Make sure it’s clear how to cite the data</a:t>
            </a:r>
          </a:p>
          <a:p>
            <a:pPr marL="342900" lvl="1" indent="-342900">
              <a:spcAft>
                <a:spcPts val="0"/>
              </a:spcAft>
            </a:pPr>
            <a:r>
              <a:rPr lang="en-GB" dirty="0" smtClean="0">
                <a:hlinkClick r:id="rId6"/>
              </a:rPr>
              <a:t>http://</a:t>
            </a:r>
            <a:r>
              <a:rPr lang="en-GB" dirty="0" err="1" smtClean="0">
                <a:hlinkClick r:id="rId6"/>
              </a:rPr>
              <a:t>www.dcc.ac.uk</a:t>
            </a:r>
            <a:r>
              <a:rPr lang="en-GB" dirty="0" smtClean="0">
                <a:hlinkClick r:id="rId6"/>
              </a:rPr>
              <a:t>/resources/how-guides/cite-datasets</a:t>
            </a:r>
            <a:r>
              <a:rPr lang="en-GB"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7"/>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dirty="0" smtClean="0">
                <a:ea typeface="ＭＳ Ｐゴシック" pitchFamily="34" charset="-128"/>
              </a:rPr>
              <a:t>What is a DMP?</a:t>
            </a:r>
            <a:endParaRPr lang="en-GB"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dirty="0" smtClean="0"/>
              <a:t>Why develop a DMP?</a:t>
            </a:r>
            <a:endParaRPr lang="en-GB"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a:t>
            </a:r>
            <a:r>
              <a:rPr lang="en-GB" sz="2800" dirty="0" smtClean="0"/>
              <a:t>and share your </a:t>
            </a:r>
            <a:r>
              <a:rPr lang="en-GB" sz="2800" dirty="0" smtClean="0"/>
              <a:t>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a:t>
            </a:r>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bwMode="auto">
          <a:xfrm>
            <a:off x="179512" y="1700808"/>
            <a:ext cx="8713787" cy="3671888"/>
          </a:xfrm>
          <a:prstGeom prst="rect">
            <a:avLst/>
          </a:prstGeom>
          <a:noFill/>
          <a:ln>
            <a:miter lim="800000"/>
            <a:headEnd/>
            <a:tailEnd/>
          </a:ln>
        </p:spPr>
        <p:txBody>
          <a:bodyPr>
            <a:normAutofit/>
          </a:bodyPr>
          <a:lstStyle/>
          <a:p>
            <a:pPr algn="just" eaLnBrk="1" hangingPunct="1">
              <a:lnSpc>
                <a:spcPct val="105000"/>
              </a:lnSpc>
              <a:spcBef>
                <a:spcPct val="5000"/>
              </a:spcBef>
              <a:buFont typeface="Arial" pitchFamily="34" charset="0"/>
              <a:buNone/>
            </a:pPr>
            <a:endParaRPr lang="en-GB" sz="300" b="1" u="sng" dirty="0" smtClean="0"/>
          </a:p>
          <a:p>
            <a:pPr algn="just" eaLnBrk="1" hangingPunct="1">
              <a:lnSpc>
                <a:spcPct val="105000"/>
              </a:lnSpc>
              <a:spcBef>
                <a:spcPct val="5000"/>
              </a:spcBef>
              <a:buFont typeface="Arial" pitchFamily="34" charset="0"/>
              <a:buNone/>
            </a:pPr>
            <a:endParaRPr lang="en-GB" sz="100" b="1" u="sng" dirty="0" smtClean="0"/>
          </a:p>
          <a:p>
            <a:pPr algn="ctr" eaLnBrk="1" hangingPunct="1">
              <a:lnSpc>
                <a:spcPct val="105000"/>
              </a:lnSpc>
              <a:spcBef>
                <a:spcPct val="5000"/>
              </a:spcBef>
              <a:buFont typeface="Arial" pitchFamily="34" charset="0"/>
              <a:buNone/>
            </a:pPr>
            <a:r>
              <a:rPr lang="en-GB" dirty="0" smtClean="0"/>
              <a:t>“the active management and appraisal of data </a:t>
            </a:r>
          </a:p>
          <a:p>
            <a:pPr algn="ctr" eaLnBrk="1" hangingPunct="1">
              <a:lnSpc>
                <a:spcPct val="105000"/>
              </a:lnSpc>
              <a:spcBef>
                <a:spcPct val="5000"/>
              </a:spcBef>
              <a:buFont typeface="Arial" pitchFamily="34" charset="0"/>
              <a:buNone/>
            </a:pPr>
            <a:r>
              <a:rPr lang="en-GB" dirty="0" smtClean="0"/>
              <a:t>over the lifecycle of scholarly and scientific interest”</a:t>
            </a:r>
          </a:p>
          <a:p>
            <a:pPr algn="just" eaLnBrk="1" hangingPunct="1">
              <a:lnSpc>
                <a:spcPct val="105000"/>
              </a:lnSpc>
              <a:spcBef>
                <a:spcPct val="5000"/>
              </a:spcBef>
              <a:buFont typeface="Arial" pitchFamily="34" charset="0"/>
              <a:buNone/>
            </a:pPr>
            <a:endParaRPr lang="en-GB" dirty="0" smtClean="0"/>
          </a:p>
          <a:p>
            <a:pPr algn="ctr" eaLnBrk="1" hangingPunct="1">
              <a:lnSpc>
                <a:spcPct val="105000"/>
              </a:lnSpc>
              <a:spcBef>
                <a:spcPct val="5000"/>
              </a:spcBef>
              <a:buFont typeface="Arial" pitchFamily="34" charset="0"/>
              <a:buNone/>
            </a:pPr>
            <a:r>
              <a:rPr lang="en-GB" dirty="0" smtClean="0"/>
              <a:t>Data have importance as the evidential base </a:t>
            </a:r>
          </a:p>
          <a:p>
            <a:pPr algn="ctr" eaLnBrk="1" hangingPunct="1">
              <a:lnSpc>
                <a:spcPct val="105000"/>
              </a:lnSpc>
              <a:spcBef>
                <a:spcPct val="5000"/>
              </a:spcBef>
              <a:buFont typeface="Arial" pitchFamily="34" charset="0"/>
              <a:buNone/>
            </a:pPr>
            <a:r>
              <a:rPr lang="en-GB" dirty="0" smtClean="0"/>
              <a:t>of scholarly conclusions</a:t>
            </a:r>
          </a:p>
          <a:p>
            <a:pPr algn="ctr" eaLnBrk="1" hangingPunct="1">
              <a:lnSpc>
                <a:spcPct val="105000"/>
              </a:lnSpc>
              <a:spcBef>
                <a:spcPct val="5000"/>
              </a:spcBef>
              <a:buFont typeface="Arial" pitchFamily="34" charset="0"/>
              <a:buNone/>
            </a:pPr>
            <a:endParaRPr lang="en-GB" dirty="0" smtClean="0"/>
          </a:p>
          <a:p>
            <a:pPr algn="ctr" eaLnBrk="1" hangingPunct="1">
              <a:lnSpc>
                <a:spcPct val="105000"/>
              </a:lnSpc>
              <a:spcBef>
                <a:spcPct val="5000"/>
              </a:spcBef>
              <a:buFont typeface="Arial" pitchFamily="34" charset="0"/>
              <a:buNone/>
            </a:pPr>
            <a:r>
              <a:rPr lang="en-GB" b="1" dirty="0" err="1" smtClean="0"/>
              <a:t>Curation</a:t>
            </a:r>
            <a:r>
              <a:rPr lang="en-GB" b="1" dirty="0" smtClean="0"/>
              <a:t> is part of good research practice</a:t>
            </a:r>
          </a:p>
          <a:p>
            <a:pPr algn="just" eaLnBrk="1" hangingPunct="1">
              <a:lnSpc>
                <a:spcPct val="105000"/>
              </a:lnSpc>
              <a:spcBef>
                <a:spcPct val="5000"/>
              </a:spcBef>
              <a:buFont typeface="Arial" pitchFamily="34" charset="0"/>
              <a:buNone/>
            </a:pPr>
            <a:endParaRPr lang="en-GB" sz="3200" b="1" u="sng" dirty="0" smtClean="0"/>
          </a:p>
          <a:p>
            <a:pPr algn="just" eaLnBrk="1" hangingPunct="1">
              <a:lnSpc>
                <a:spcPct val="105000"/>
              </a:lnSpc>
              <a:spcBef>
                <a:spcPct val="5000"/>
              </a:spcBef>
              <a:buFont typeface="Arial" pitchFamily="34" charset="0"/>
              <a:buNone/>
            </a:pPr>
            <a:endParaRPr lang="en-GB" sz="2000" dirty="0" smtClean="0"/>
          </a:p>
          <a:p>
            <a:pPr algn="just" eaLnBrk="1" hangingPunct="1">
              <a:lnSpc>
                <a:spcPct val="100000"/>
              </a:lnSpc>
              <a:spcBef>
                <a:spcPct val="0"/>
              </a:spcBef>
              <a:buFont typeface="Arial" pitchFamily="34" charset="0"/>
              <a:buNone/>
            </a:pPr>
            <a:endParaRPr lang="en-GB" sz="1000" dirty="0" smtClean="0"/>
          </a:p>
        </p:txBody>
      </p:sp>
      <p:sp>
        <p:nvSpPr>
          <p:cNvPr id="5123" name="Rectangle 3"/>
          <p:cNvSpPr>
            <a:spLocks noChangeArrowheads="1"/>
          </p:cNvSpPr>
          <p:nvPr/>
        </p:nvSpPr>
        <p:spPr bwMode="auto">
          <a:xfrm>
            <a:off x="467544" y="620688"/>
            <a:ext cx="8229600" cy="927100"/>
          </a:xfrm>
          <a:prstGeom prst="rect">
            <a:avLst/>
          </a:prstGeom>
          <a:noFill/>
          <a:ln w="9525">
            <a:noFill/>
            <a:miter lim="800000"/>
            <a:headEnd/>
            <a:tailEnd/>
          </a:ln>
        </p:spPr>
        <p:txBody>
          <a:bodyPr/>
          <a:lstStyle/>
          <a:p>
            <a:pPr>
              <a:lnSpc>
                <a:spcPct val="85000"/>
              </a:lnSpc>
              <a:buClr>
                <a:srgbClr val="FC6204"/>
              </a:buClr>
              <a:buSzPct val="100000"/>
              <a:buFont typeface="Arial" pitchFamily="34" charset="0"/>
              <a:buNone/>
            </a:pPr>
            <a:r>
              <a:rPr lang="en-GB" sz="3600" dirty="0">
                <a:latin typeface="Arial" pitchFamily="34" charset="0"/>
                <a:cs typeface="Arial" pitchFamily="34" charset="0"/>
              </a:rPr>
              <a:t>What is </a:t>
            </a:r>
            <a:r>
              <a:rPr lang="en-GB" sz="3600" dirty="0" smtClean="0">
                <a:latin typeface="Arial" pitchFamily="34" charset="0"/>
                <a:cs typeface="Arial" pitchFamily="34" charset="0"/>
              </a:rPr>
              <a:t>Open Science, RDM </a:t>
            </a:r>
            <a:r>
              <a:rPr lang="en-GB" sz="3600" dirty="0" smtClean="0">
                <a:latin typeface="Arial" pitchFamily="34" charset="0"/>
                <a:cs typeface="Arial" pitchFamily="34" charset="0"/>
              </a:rPr>
              <a:t>and data </a:t>
            </a:r>
            <a:r>
              <a:rPr lang="en-GB" sz="3600" dirty="0">
                <a:latin typeface="Arial" pitchFamily="34" charset="0"/>
                <a:cs typeface="Arial" pitchFamily="34" charset="0"/>
              </a:rPr>
              <a:t>curation?</a:t>
            </a:r>
          </a:p>
        </p:txBody>
      </p:sp>
    </p:spTree>
    <p:extLst>
      <p:ext uri="{BB962C8B-B14F-4D97-AF65-F5344CB8AC3E}">
        <p14:creationId xmlns:p14="http://schemas.microsoft.com/office/powerpoint/2010/main" val="191010503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644830" cy="788640"/>
          </a:xfrm>
        </p:spPr>
        <p:txBody>
          <a:bodyPr/>
          <a:lstStyle/>
          <a:p>
            <a:r>
              <a:rPr lang="en-GB" dirty="0" smtClean="0"/>
              <a:t>Some funders </a:t>
            </a:r>
            <a:r>
              <a:rPr lang="en-GB" b="1" dirty="0" smtClean="0"/>
              <a:t>don’t</a:t>
            </a:r>
            <a:r>
              <a:rPr lang="en-GB" dirty="0" smtClean="0"/>
              <a:t> ask for a DMP but still have expectations</a:t>
            </a:r>
            <a:endParaRPr lang="en-GB" dirty="0"/>
          </a:p>
        </p:txBody>
      </p:sp>
      <p:pic>
        <p:nvPicPr>
          <p:cNvPr id="6" name="Content Placeholder 5" descr="Capture.PNG"/>
          <p:cNvPicPr>
            <a:picLocks noGrp="1" noChangeAspect="1"/>
          </p:cNvPicPr>
          <p:nvPr>
            <p:ph idx="1"/>
          </p:nvPr>
        </p:nvPicPr>
        <p:blipFill>
          <a:blip r:embed="rId3" cstate="print"/>
          <a:stretch>
            <a:fillRect/>
          </a:stretch>
        </p:blipFill>
        <p:spPr>
          <a:xfrm>
            <a:off x="251520" y="3356992"/>
            <a:ext cx="4150081" cy="1800200"/>
          </a:xfrm>
        </p:spPr>
      </p:pic>
      <p:pic>
        <p:nvPicPr>
          <p:cNvPr id="4" name="Picture 20" descr="National Institute for Health Research"/>
          <p:cNvPicPr>
            <a:picLocks noChangeAspect="1" noChangeArrowheads="1"/>
          </p:cNvPicPr>
          <p:nvPr/>
        </p:nvPicPr>
        <p:blipFill>
          <a:blip r:embed="rId4" cstate="print"/>
          <a:srcRect/>
          <a:stretch>
            <a:fillRect/>
          </a:stretch>
        </p:blipFill>
        <p:spPr bwMode="auto">
          <a:xfrm>
            <a:off x="323528" y="1844824"/>
            <a:ext cx="3110746" cy="1296144"/>
          </a:xfrm>
          <a:prstGeom prst="rect">
            <a:avLst/>
          </a:prstGeom>
          <a:noFill/>
        </p:spPr>
      </p:pic>
      <p:sp>
        <p:nvSpPr>
          <p:cNvPr id="8" name="Rectangle 7"/>
          <p:cNvSpPr/>
          <p:nvPr/>
        </p:nvSpPr>
        <p:spPr>
          <a:xfrm>
            <a:off x="251520" y="5373216"/>
            <a:ext cx="4176464" cy="646331"/>
          </a:xfrm>
          <a:prstGeom prst="rect">
            <a:avLst/>
          </a:prstGeom>
        </p:spPr>
        <p:txBody>
          <a:bodyPr wrap="square">
            <a:spAutoFit/>
          </a:bodyPr>
          <a:lstStyle/>
          <a:p>
            <a:r>
              <a:rPr lang="en-GB" dirty="0" smtClean="0">
                <a:hlinkClick r:id="rId5"/>
              </a:rPr>
              <a:t>www.hta.ac.uk/funding/troubleshooting/index.html</a:t>
            </a:r>
            <a:r>
              <a:rPr lang="en-GB" dirty="0" smtClean="0"/>
              <a:t> </a:t>
            </a:r>
            <a:endParaRPr lang="en-GB" dirty="0"/>
          </a:p>
        </p:txBody>
      </p:sp>
      <p:sp>
        <p:nvSpPr>
          <p:cNvPr id="10" name="TextBox 9"/>
          <p:cNvSpPr txBox="1"/>
          <p:nvPr/>
        </p:nvSpPr>
        <p:spPr>
          <a:xfrm>
            <a:off x="4644008" y="2204864"/>
            <a:ext cx="4176464" cy="3477875"/>
          </a:xfrm>
          <a:prstGeom prst="rect">
            <a:avLst/>
          </a:prstGeom>
          <a:noFill/>
        </p:spPr>
        <p:txBody>
          <a:bodyPr wrap="square" rtlCol="0">
            <a:spAutoFit/>
          </a:bodyPr>
          <a:lstStyle/>
          <a:p>
            <a:r>
              <a:rPr lang="en-GB" sz="2000" dirty="0" smtClean="0">
                <a:solidFill>
                  <a:schemeClr val="accent2"/>
                </a:solidFill>
              </a:rPr>
              <a:t>Researchers applying for an HTA grant should consider data sharing in their proposals</a:t>
            </a:r>
          </a:p>
          <a:p>
            <a:endParaRPr lang="en-GB" sz="2000" dirty="0" smtClean="0">
              <a:solidFill>
                <a:schemeClr val="accent2"/>
              </a:solidFill>
            </a:endParaRPr>
          </a:p>
          <a:p>
            <a:r>
              <a:rPr lang="en-GB" sz="2000" dirty="0" smtClean="0">
                <a:solidFill>
                  <a:schemeClr val="accent2"/>
                </a:solidFill>
              </a:rPr>
              <a:t>Don’t prescribe sharing but expect researchers to consider and plan for it as appropriate</a:t>
            </a:r>
          </a:p>
          <a:p>
            <a:endParaRPr lang="en-GB" sz="2000" dirty="0" smtClean="0">
              <a:solidFill>
                <a:schemeClr val="accent2"/>
              </a:solidFill>
            </a:endParaRPr>
          </a:p>
          <a:p>
            <a:r>
              <a:rPr lang="en-GB" sz="2000" dirty="0" smtClean="0">
                <a:solidFill>
                  <a:schemeClr val="accent2"/>
                </a:solidFill>
              </a:rPr>
              <a:t>Follow DOH Research Governance Framework and MRC guidelines for Good Research Practice</a:t>
            </a:r>
            <a:endParaRPr lang="en-GB" sz="2000"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544" y="1340768"/>
            <a:ext cx="8229600" cy="2323728"/>
          </a:xfrm>
        </p:spPr>
        <p:txBody>
          <a:bodyPr/>
          <a:lstStyle/>
          <a:p>
            <a:r>
              <a:rPr lang="en-GB" sz="5400" dirty="0" smtClean="0">
                <a:solidFill>
                  <a:schemeClr val="bg1"/>
                </a:solidFill>
              </a:rPr>
              <a:t>Data Discovery and Reuse</a:t>
            </a:r>
            <a:endParaRPr lang="en-GB" sz="5400" dirty="0">
              <a:solidFill>
                <a:schemeClr val="bg1"/>
              </a:solidFill>
            </a:endParaRPr>
          </a:p>
        </p:txBody>
      </p:sp>
    </p:spTree>
    <p:extLst>
      <p:ext uri="{BB962C8B-B14F-4D97-AF65-F5344CB8AC3E}">
        <p14:creationId xmlns:p14="http://schemas.microsoft.com/office/powerpoint/2010/main" val="44931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060575"/>
            <a:ext cx="17287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idx="4294967295"/>
          </p:nvPr>
        </p:nvSpPr>
        <p:spPr>
          <a:xfrm>
            <a:off x="468313" y="476250"/>
            <a:ext cx="8229600" cy="711200"/>
          </a:xfrm>
        </p:spPr>
        <p:txBody>
          <a:bodyPr/>
          <a:lstStyle/>
          <a:p>
            <a:pPr algn="l" eaLnBrk="1" hangingPunct="1"/>
            <a:r>
              <a:rPr lang="en-US" altLang="en-US" sz="3600" smtClean="0"/>
              <a:t>Archiving – external data centres </a:t>
            </a:r>
          </a:p>
        </p:txBody>
      </p:sp>
      <p:sp>
        <p:nvSpPr>
          <p:cNvPr id="34820" name="Rectangle 3"/>
          <p:cNvSpPr>
            <a:spLocks noGrp="1" noChangeArrowheads="1"/>
          </p:cNvSpPr>
          <p:nvPr>
            <p:ph type="body" idx="4294967295"/>
          </p:nvPr>
        </p:nvSpPr>
        <p:spPr>
          <a:xfrm>
            <a:off x="-252413" y="1916113"/>
            <a:ext cx="3887788" cy="936625"/>
          </a:xfrm>
        </p:spPr>
        <p:txBody>
          <a:bodyPr/>
          <a:lstStyle/>
          <a:p>
            <a:pPr lvl="1" eaLnBrk="1" hangingPunct="1">
              <a:lnSpc>
                <a:spcPct val="75000"/>
              </a:lnSpc>
              <a:buFontTx/>
              <a:buNone/>
            </a:pPr>
            <a:r>
              <a:rPr lang="en-US" altLang="en-US" smtClean="0"/>
              <a:t>	</a:t>
            </a:r>
            <a:r>
              <a:rPr lang="en-US" altLang="en-US" b="1" smtClean="0">
                <a:solidFill>
                  <a:srgbClr val="FF9900"/>
                </a:solidFill>
              </a:rPr>
              <a:t>Research funders’ data centres…</a:t>
            </a:r>
          </a:p>
        </p:txBody>
      </p:sp>
      <p:pic>
        <p:nvPicPr>
          <p:cNvPr id="34821" name="Picture 4" descr="Capt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36838"/>
            <a:ext cx="16557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995613"/>
            <a:ext cx="2505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4787900" y="1773238"/>
            <a:ext cx="4140200" cy="935037"/>
          </a:xfrm>
          <a:prstGeom prst="rect">
            <a:avLst/>
          </a:prstGeom>
          <a:noFill/>
          <a:ln>
            <a:miter lim="800000"/>
            <a:headEnd/>
            <a:tailEnd/>
          </a:ln>
        </p:spPr>
        <p:txBody>
          <a:bodyPr/>
          <a:lstStyle/>
          <a:p>
            <a:pPr marL="731838" lvl="1" indent="-274638" defTabSz="457200" eaLnBrk="0" hangingPunct="0">
              <a:lnSpc>
                <a:spcPct val="75000"/>
              </a:lnSpc>
              <a:spcBef>
                <a:spcPts val="600"/>
              </a:spcBef>
              <a:buClr>
                <a:srgbClr val="FF6600"/>
              </a:buClr>
              <a:buSzPct val="100000"/>
              <a:buFont typeface="Arial" charset="0"/>
              <a:buNone/>
              <a:defRPr/>
            </a:pPr>
            <a:r>
              <a:rPr lang="en-US" sz="2400" b="1" kern="0" dirty="0">
                <a:solidFill>
                  <a:srgbClr val="FF9900"/>
                </a:solidFill>
                <a:latin typeface="+mn-lt"/>
                <a:ea typeface="DejaVu Sans Condensed"/>
                <a:cs typeface="+mn-cs"/>
              </a:rPr>
              <a:t>Structured databases</a:t>
            </a:r>
          </a:p>
        </p:txBody>
      </p:sp>
      <p:sp>
        <p:nvSpPr>
          <p:cNvPr id="11" name="Rectangle 3"/>
          <p:cNvSpPr txBox="1">
            <a:spLocks noChangeArrowheads="1"/>
          </p:cNvSpPr>
          <p:nvPr/>
        </p:nvSpPr>
        <p:spPr bwMode="auto">
          <a:xfrm>
            <a:off x="0" y="4292600"/>
            <a:ext cx="4211638" cy="935038"/>
          </a:xfrm>
          <a:prstGeom prst="rect">
            <a:avLst/>
          </a:prstGeom>
          <a:noFill/>
          <a:ln>
            <a:miter lim="800000"/>
            <a:headEnd/>
            <a:tailEnd/>
          </a:ln>
        </p:spPr>
        <p:txBody>
          <a:bodyPr/>
          <a:lstStyle/>
          <a:p>
            <a:pPr marL="274638" indent="-274638" algn="ctr" defTabSz="457200" eaLnBrk="0" hangingPunct="0">
              <a:lnSpc>
                <a:spcPct val="75000"/>
              </a:lnSpc>
              <a:spcBef>
                <a:spcPts val="600"/>
              </a:spcBef>
              <a:buClr>
                <a:srgbClr val="FF6600"/>
              </a:buClr>
              <a:buSzPct val="100000"/>
              <a:buFont typeface="Arial" charset="0"/>
              <a:buNone/>
              <a:defRPr/>
            </a:pPr>
            <a:r>
              <a:rPr lang="en-US" sz="2400" kern="0" dirty="0">
                <a:solidFill>
                  <a:srgbClr val="000000"/>
                </a:solidFill>
                <a:latin typeface="+mn-lt"/>
                <a:ea typeface="DejaVu Sans Condensed"/>
                <a:cs typeface="+mn-cs"/>
              </a:rPr>
              <a:t>	</a:t>
            </a:r>
            <a:r>
              <a:rPr lang="en-US" sz="2400" b="1" kern="0" dirty="0">
                <a:solidFill>
                  <a:srgbClr val="FF9900"/>
                </a:solidFill>
                <a:latin typeface="+mn-lt"/>
                <a:ea typeface="DejaVu Sans Condensed"/>
                <a:cs typeface="+mn-cs"/>
              </a:rPr>
              <a:t>Disciplinary&amp; community initiatives</a:t>
            </a:r>
          </a:p>
        </p:txBody>
      </p:sp>
      <p:pic>
        <p:nvPicPr>
          <p:cNvPr id="34825" name="Picture 12" descr="Captu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2492375"/>
            <a:ext cx="16557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3" descr="Captur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2060575"/>
            <a:ext cx="22796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5"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825" y="5084763"/>
            <a:ext cx="20875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7"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868863"/>
            <a:ext cx="159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5" descr="ZENOD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8538" y="5661025"/>
            <a:ext cx="1943100" cy="6397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30" name="Picture 16" descr="re3dat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00788" y="5373688"/>
            <a:ext cx="23352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787900" y="3429000"/>
            <a:ext cx="4064000" cy="830263"/>
          </a:xfrm>
          <a:prstGeom prst="rect">
            <a:avLst/>
          </a:prstGeom>
          <a:noFill/>
        </p:spPr>
        <p:txBody>
          <a:bodyPr wrap="none">
            <a:spAutoFit/>
          </a:bodyPr>
          <a:lstStyle/>
          <a:p>
            <a:pPr algn="ctr" defTabSz="457200">
              <a:defRPr/>
            </a:pPr>
            <a:r>
              <a:rPr lang="en-GB" sz="2400" b="1" dirty="0">
                <a:solidFill>
                  <a:srgbClr val="FF9900"/>
                </a:solidFill>
                <a:latin typeface="+mn-lt"/>
                <a:ea typeface="DejaVu Sans Condensed" pitchFamily="34" charset="0"/>
                <a:cs typeface="DejaVu Sans Condensed" pitchFamily="34" charset="0"/>
              </a:rPr>
              <a:t>Registries of international </a:t>
            </a:r>
          </a:p>
          <a:p>
            <a:pPr algn="ctr" defTabSz="457200">
              <a:defRPr/>
            </a:pPr>
            <a:r>
              <a:rPr lang="en-GB" sz="2400" b="1" dirty="0">
                <a:solidFill>
                  <a:srgbClr val="FF9900"/>
                </a:solidFill>
                <a:latin typeface="+mn-lt"/>
                <a:ea typeface="DejaVu Sans Condensed" pitchFamily="34" charset="0"/>
                <a:cs typeface="DejaVu Sans Condensed" pitchFamily="34" charset="0"/>
              </a:rPr>
              <a:t>data centres</a:t>
            </a:r>
          </a:p>
        </p:txBody>
      </p:sp>
      <p:pic>
        <p:nvPicPr>
          <p:cNvPr id="34832" name="Picture 19" descr="databib.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4508500"/>
            <a:ext cx="2095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643438" y="3213100"/>
            <a:ext cx="4321175" cy="31686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sz="2400"/>
          </a:p>
        </p:txBody>
      </p:sp>
      <p:sp>
        <p:nvSpPr>
          <p:cNvPr id="19" name="Rectangle 18"/>
          <p:cNvSpPr/>
          <p:nvPr/>
        </p:nvSpPr>
        <p:spPr>
          <a:xfrm>
            <a:off x="250825" y="1700213"/>
            <a:ext cx="4321175" cy="23050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sz="2400"/>
          </a:p>
        </p:txBody>
      </p:sp>
      <p:sp>
        <p:nvSpPr>
          <p:cNvPr id="20" name="Rectangle 19"/>
          <p:cNvSpPr/>
          <p:nvPr/>
        </p:nvSpPr>
        <p:spPr>
          <a:xfrm>
            <a:off x="4716463" y="1628775"/>
            <a:ext cx="4140200" cy="143986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sz="2400"/>
          </a:p>
        </p:txBody>
      </p:sp>
      <p:sp>
        <p:nvSpPr>
          <p:cNvPr id="21" name="Rectangle 20"/>
          <p:cNvSpPr/>
          <p:nvPr/>
        </p:nvSpPr>
        <p:spPr>
          <a:xfrm>
            <a:off x="250825" y="4149725"/>
            <a:ext cx="4033838" cy="223996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sz="2400"/>
          </a:p>
        </p:txBody>
      </p:sp>
    </p:spTree>
    <p:extLst>
      <p:ext uri="{BB962C8B-B14F-4D97-AF65-F5344CB8AC3E}">
        <p14:creationId xmlns:p14="http://schemas.microsoft.com/office/powerpoint/2010/main" val="80848159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77850" y="549275"/>
            <a:ext cx="8374063" cy="711200"/>
          </a:xfrm>
        </p:spPr>
        <p:txBody>
          <a:bodyPr/>
          <a:lstStyle/>
          <a:p>
            <a:pPr eaLnBrk="1" hangingPunct="1"/>
            <a:r>
              <a:rPr lang="en-US" altLang="en-US" smtClean="0"/>
              <a:t>Institutional data repositories</a:t>
            </a:r>
          </a:p>
        </p:txBody>
      </p:sp>
      <p:sp>
        <p:nvSpPr>
          <p:cNvPr id="35843" name="Rectangle 3"/>
          <p:cNvSpPr>
            <a:spLocks noGrp="1" noChangeArrowheads="1"/>
          </p:cNvSpPr>
          <p:nvPr>
            <p:ph type="body" idx="4294967295"/>
          </p:nvPr>
        </p:nvSpPr>
        <p:spPr>
          <a:xfrm>
            <a:off x="2987675" y="1700213"/>
            <a:ext cx="3097213" cy="4105275"/>
          </a:xfrm>
        </p:spPr>
        <p:txBody>
          <a:bodyPr/>
          <a:lstStyle/>
          <a:p>
            <a:pPr lvl="1" algn="ctr" eaLnBrk="1" hangingPunct="1">
              <a:lnSpc>
                <a:spcPct val="75000"/>
              </a:lnSpc>
              <a:buFontTx/>
              <a:buNone/>
            </a:pPr>
            <a:r>
              <a:rPr lang="en-GB" altLang="en-US" smtClean="0"/>
              <a:t>	</a:t>
            </a:r>
          </a:p>
          <a:p>
            <a:pPr algn="ctr" eaLnBrk="1" hangingPunct="1">
              <a:buFontTx/>
              <a:buNone/>
            </a:pPr>
            <a:r>
              <a:rPr lang="en-GB" altLang="en-US" sz="2800" smtClean="0"/>
              <a:t>  </a:t>
            </a:r>
            <a:r>
              <a:rPr lang="en-GB" altLang="en-US" sz="2400" smtClean="0"/>
              <a:t>Not intended to replace national, subject or other established data repositories</a:t>
            </a:r>
            <a:endParaRPr lang="en-GB" altLang="en-US" sz="2800" smtClean="0"/>
          </a:p>
          <a:p>
            <a:pPr algn="ctr" eaLnBrk="1" hangingPunct="1">
              <a:buFontTx/>
              <a:buNone/>
            </a:pPr>
            <a:endParaRPr lang="en-GB" altLang="en-US" sz="1800" smtClean="0"/>
          </a:p>
          <a:p>
            <a:pPr algn="ctr" eaLnBrk="1" hangingPunct="1">
              <a:buFontTx/>
              <a:buNone/>
            </a:pPr>
            <a:r>
              <a:rPr lang="en-GB" altLang="en-US" sz="2400" smtClean="0"/>
              <a:t>    Acknowledge hybrid environment</a:t>
            </a:r>
            <a:endParaRPr lang="en-US" altLang="en-US" sz="2400" smtClean="0"/>
          </a:p>
        </p:txBody>
      </p:sp>
      <p:grpSp>
        <p:nvGrpSpPr>
          <p:cNvPr id="35844" name="Group 12"/>
          <p:cNvGrpSpPr>
            <a:grpSpLocks/>
          </p:cNvGrpSpPr>
          <p:nvPr/>
        </p:nvGrpSpPr>
        <p:grpSpPr bwMode="auto">
          <a:xfrm>
            <a:off x="0" y="2205038"/>
            <a:ext cx="3024188" cy="1449387"/>
            <a:chOff x="251520" y="1556792"/>
            <a:chExt cx="3024336" cy="1449452"/>
          </a:xfrm>
        </p:grpSpPr>
        <p:pic>
          <p:nvPicPr>
            <p:cNvPr id="358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281448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TextBox 5"/>
            <p:cNvSpPr txBox="1">
              <a:spLocks noChangeArrowheads="1"/>
            </p:cNvSpPr>
            <p:nvPr/>
          </p:nvSpPr>
          <p:spPr bwMode="auto">
            <a:xfrm>
              <a:off x="322961" y="2636340"/>
              <a:ext cx="2952895" cy="36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ea typeface="DejaVu Sans Condensed"/>
                  <a:cs typeface="DejaVu Sans Condensed"/>
                  <a:hlinkClick r:id="rId4"/>
                </a:rPr>
                <a:t>http://datashare.is.ed.ac.uk</a:t>
              </a:r>
              <a:endParaRPr lang="en-GB" altLang="en-US" sz="1800">
                <a:ea typeface="DejaVu Sans Condensed"/>
                <a:cs typeface="DejaVu Sans Condensed"/>
              </a:endParaRPr>
            </a:p>
          </p:txBody>
        </p:sp>
      </p:grpSp>
      <p:grpSp>
        <p:nvGrpSpPr>
          <p:cNvPr id="35845" name="Group 11"/>
          <p:cNvGrpSpPr>
            <a:grpSpLocks/>
          </p:cNvGrpSpPr>
          <p:nvPr/>
        </p:nvGrpSpPr>
        <p:grpSpPr bwMode="auto">
          <a:xfrm>
            <a:off x="395288" y="4365625"/>
            <a:ext cx="2952750" cy="1301750"/>
            <a:chOff x="323528" y="3212976"/>
            <a:chExt cx="2952328" cy="1302260"/>
          </a:xfrm>
        </p:grpSpPr>
        <p:pic>
          <p:nvPicPr>
            <p:cNvPr id="358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190609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Box 7"/>
            <p:cNvSpPr txBox="1">
              <a:spLocks noChangeArrowheads="1"/>
            </p:cNvSpPr>
            <p:nvPr/>
          </p:nvSpPr>
          <p:spPr bwMode="auto">
            <a:xfrm>
              <a:off x="323528" y="4148380"/>
              <a:ext cx="2952328" cy="36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ea typeface="DejaVu Sans Condensed"/>
                  <a:cs typeface="DejaVu Sans Condensed"/>
                  <a:hlinkClick r:id="rId6"/>
                </a:rPr>
                <a:t>www.dspace.cam.ac.uk</a:t>
              </a:r>
              <a:endParaRPr lang="en-GB" altLang="en-US" sz="1800">
                <a:ea typeface="DejaVu Sans Condensed"/>
                <a:cs typeface="DejaVu Sans Condensed"/>
              </a:endParaRPr>
            </a:p>
          </p:txBody>
        </p:sp>
      </p:grpSp>
      <p:grpSp>
        <p:nvGrpSpPr>
          <p:cNvPr id="35846" name="Group 13"/>
          <p:cNvGrpSpPr>
            <a:grpSpLocks/>
          </p:cNvGrpSpPr>
          <p:nvPr/>
        </p:nvGrpSpPr>
        <p:grpSpPr bwMode="auto">
          <a:xfrm>
            <a:off x="5508625" y="4581525"/>
            <a:ext cx="4067175" cy="1347788"/>
            <a:chOff x="5220072" y="5013176"/>
            <a:chExt cx="4067944" cy="1348583"/>
          </a:xfrm>
        </p:grpSpPr>
        <p:sp>
          <p:nvSpPr>
            <p:cNvPr id="35850" name="Rectangle 8"/>
            <p:cNvSpPr>
              <a:spLocks noChangeArrowheads="1"/>
            </p:cNvSpPr>
            <p:nvPr/>
          </p:nvSpPr>
          <p:spPr bwMode="auto">
            <a:xfrm>
              <a:off x="5220072" y="5948766"/>
              <a:ext cx="4067944" cy="41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lnSpc>
                  <a:spcPct val="75000"/>
                </a:lnSpc>
                <a:spcBef>
                  <a:spcPct val="0"/>
                </a:spcBef>
                <a:buFontTx/>
                <a:buNone/>
              </a:pPr>
              <a:r>
                <a:rPr lang="en-US" altLang="en-US" sz="1800">
                  <a:ea typeface="DejaVu Sans Condensed"/>
                  <a:cs typeface="DejaVu Sans Condensed"/>
                  <a:hlinkClick r:id="rId7"/>
                </a:rPr>
                <a:t>https://databank.ora.ox.ac.uk</a:t>
              </a:r>
              <a:r>
                <a:rPr lang="en-US" altLang="en-US">
                  <a:ea typeface="DejaVu Sans Condensed"/>
                  <a:cs typeface="DejaVu Sans Condensed"/>
                </a:rPr>
                <a:t> </a:t>
              </a:r>
            </a:p>
          </p:txBody>
        </p:sp>
        <p:pic>
          <p:nvPicPr>
            <p:cNvPr id="35851" name="Picture 10"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013176"/>
              <a:ext cx="2372056" cy="7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7" name="Group 16"/>
          <p:cNvGrpSpPr>
            <a:grpSpLocks/>
          </p:cNvGrpSpPr>
          <p:nvPr/>
        </p:nvGrpSpPr>
        <p:grpSpPr bwMode="auto">
          <a:xfrm>
            <a:off x="6156325" y="2349500"/>
            <a:ext cx="2987675" cy="1582738"/>
            <a:chOff x="6156176" y="2564904"/>
            <a:chExt cx="2987824" cy="1582653"/>
          </a:xfrm>
        </p:grpSpPr>
        <p:sp>
          <p:nvSpPr>
            <p:cNvPr id="35848" name="Rectangle 14"/>
            <p:cNvSpPr>
              <a:spLocks noChangeArrowheads="1"/>
            </p:cNvSpPr>
            <p:nvPr/>
          </p:nvSpPr>
          <p:spPr bwMode="auto">
            <a:xfrm>
              <a:off x="6156176" y="3501350"/>
              <a:ext cx="2987824" cy="6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t>Research Data at Essex and  </a:t>
              </a:r>
            </a:p>
            <a:p>
              <a:pPr algn="ctr" eaLnBrk="1" hangingPunct="1">
                <a:spcBef>
                  <a:spcPct val="0"/>
                </a:spcBef>
                <a:buFontTx/>
                <a:buNone/>
              </a:pPr>
              <a:r>
                <a:rPr lang="en-GB" altLang="en-US" sz="1800"/>
                <a:t>DataPool at Southampton</a:t>
              </a:r>
            </a:p>
          </p:txBody>
        </p:sp>
        <p:pic>
          <p:nvPicPr>
            <p:cNvPr id="35849" name="Picture 15"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2564904"/>
              <a:ext cx="158417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101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50825" y="333375"/>
            <a:ext cx="8229600" cy="711200"/>
          </a:xfrm>
        </p:spPr>
        <p:txBody>
          <a:bodyPr/>
          <a:lstStyle/>
          <a:p>
            <a:pPr eaLnBrk="1" hangingPunct="1"/>
            <a:r>
              <a:rPr lang="en-US" altLang="en-US" smtClean="0"/>
              <a:t>Data catalogues</a:t>
            </a:r>
          </a:p>
        </p:txBody>
      </p:sp>
      <p:sp>
        <p:nvSpPr>
          <p:cNvPr id="36867" name="Rectangle 3"/>
          <p:cNvSpPr>
            <a:spLocks noGrp="1" noChangeArrowheads="1"/>
          </p:cNvSpPr>
          <p:nvPr>
            <p:ph type="body" idx="4294967295"/>
          </p:nvPr>
        </p:nvSpPr>
        <p:spPr>
          <a:xfrm>
            <a:off x="144463" y="1412875"/>
            <a:ext cx="8999537" cy="4968875"/>
          </a:xfrm>
        </p:spPr>
        <p:txBody>
          <a:bodyPr>
            <a:normAutofit fontScale="92500" lnSpcReduction="20000"/>
          </a:bodyPr>
          <a:lstStyle/>
          <a:p>
            <a:pPr>
              <a:spcAft>
                <a:spcPts val="2400"/>
              </a:spcAft>
            </a:pPr>
            <a:r>
              <a:rPr lang="en-US" altLang="en-US" sz="2800" smtClean="0"/>
              <a:t>Oxford is developing its DataFinder tool </a:t>
            </a:r>
            <a:r>
              <a:rPr lang="en-GB" altLang="en-US" sz="2800" smtClean="0">
                <a:hlinkClick r:id="rId4"/>
              </a:rPr>
              <a:t>http://blogs.it.ox.ac.uk/damaro</a:t>
            </a:r>
            <a:r>
              <a:rPr lang="en-GB" altLang="en-US" sz="2800" smtClean="0"/>
              <a:t> </a:t>
            </a:r>
            <a:endParaRPr lang="en-US" altLang="en-US" sz="2800" smtClean="0"/>
          </a:p>
          <a:p>
            <a:pPr>
              <a:spcAft>
                <a:spcPts val="2400"/>
              </a:spcAft>
            </a:pPr>
            <a:r>
              <a:rPr lang="en-US" altLang="en-US" sz="2800" smtClean="0"/>
              <a:t>Research Data @ Essex has developed a profile based on DataCite, Inspire and DDI standards </a:t>
            </a:r>
            <a:r>
              <a:rPr lang="en-GB" altLang="en-US" sz="2400" smtClean="0">
                <a:hlinkClick r:id="rId5"/>
              </a:rPr>
              <a:t>www.data-archive.ac.uk/ media/395364/rde_march2013_repositoryoutputs.pdf</a:t>
            </a:r>
            <a:endParaRPr lang="en-US" altLang="en-US" sz="2000" smtClean="0"/>
          </a:p>
          <a:p>
            <a:pPr>
              <a:spcAft>
                <a:spcPts val="2400"/>
              </a:spcAft>
            </a:pPr>
            <a:r>
              <a:rPr lang="en-US" altLang="en-US" sz="2800" smtClean="0"/>
              <a:t>C4D is developing a research data extension to the CERIF standard - </a:t>
            </a:r>
            <a:r>
              <a:rPr lang="en-US" altLang="en-US" sz="2800" smtClean="0">
                <a:ea typeface="DejaVu Sans Condensed"/>
                <a:cs typeface="DejaVu Sans Condensed"/>
                <a:hlinkClick r:id="rId6"/>
              </a:rPr>
              <a:t>http://cerif4datasets.wordpress.com</a:t>
            </a:r>
            <a:endParaRPr lang="en-US" altLang="en-US" sz="2800" smtClean="0">
              <a:ea typeface="DejaVu Sans Condensed"/>
              <a:cs typeface="DejaVu Sans Condensed"/>
            </a:endParaRPr>
          </a:p>
          <a:p>
            <a:pPr>
              <a:spcAft>
                <a:spcPts val="2400"/>
              </a:spcAft>
            </a:pPr>
            <a:r>
              <a:rPr lang="en-US" altLang="en-US" sz="2800" smtClean="0">
                <a:ea typeface="DejaVu Sans Condensed"/>
                <a:cs typeface="DejaVu Sans Condensed"/>
              </a:rPr>
              <a:t>CKAN is being explored by various projects </a:t>
            </a:r>
            <a:r>
              <a:rPr lang="en-GB" altLang="en-US" sz="2800" smtClean="0">
                <a:hlinkClick r:id="rId7"/>
              </a:rPr>
              <a:t>http://ckan.org</a:t>
            </a:r>
            <a:r>
              <a:rPr lang="en-GB" altLang="en-US" sz="2800" smtClean="0"/>
              <a:t> </a:t>
            </a:r>
            <a:endParaRPr lang="en-US" altLang="en-US" sz="2800" smtClean="0"/>
          </a:p>
          <a:p>
            <a:pPr>
              <a:lnSpc>
                <a:spcPct val="75000"/>
              </a:lnSpc>
            </a:pPr>
            <a:endParaRPr lang="en-US" altLang="en-US" sz="2800" smtClean="0">
              <a:ea typeface="DejaVu Sans Condensed"/>
              <a:cs typeface="DejaVu Sans Condensed"/>
            </a:endParaRPr>
          </a:p>
          <a:p>
            <a:pPr>
              <a:lnSpc>
                <a:spcPct val="75000"/>
              </a:lnSpc>
            </a:pPr>
            <a:endParaRPr lang="en-US" altLang="en-US" sz="2800" smtClean="0">
              <a:ea typeface="DejaVu Sans Condensed"/>
              <a:cs typeface="DejaVu Sans Condensed"/>
            </a:endParaRPr>
          </a:p>
          <a:p>
            <a:pPr>
              <a:lnSpc>
                <a:spcPct val="75000"/>
              </a:lnSpc>
            </a:pPr>
            <a:endParaRPr lang="en-GB" altLang="en-US" sz="2800" smtClean="0">
              <a:ea typeface="DejaVu Sans Condensed"/>
              <a:cs typeface="DejaVu Sans Condensed"/>
            </a:endParaRPr>
          </a:p>
        </p:txBody>
      </p:sp>
    </p:spTree>
    <p:custDataLst>
      <p:tags r:id="rId1"/>
    </p:custDataLst>
    <p:extLst>
      <p:ext uri="{BB962C8B-B14F-4D97-AF65-F5344CB8AC3E}">
        <p14:creationId xmlns:p14="http://schemas.microsoft.com/office/powerpoint/2010/main" val="3872479126"/>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Tools and resources</a:t>
            </a:r>
            <a:endParaRPr lang="en-GB" sz="5400" dirty="0">
              <a:solidFill>
                <a:schemeClr val="bg1"/>
              </a:solidFill>
            </a:endParaRPr>
          </a:p>
        </p:txBody>
      </p:sp>
    </p:spTree>
    <p:extLst>
      <p:ext uri="{BB962C8B-B14F-4D97-AF65-F5344CB8AC3E}">
        <p14:creationId xmlns:p14="http://schemas.microsoft.com/office/powerpoint/2010/main" val="756268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457200" y="274638"/>
            <a:ext cx="8229600" cy="777875"/>
          </a:xfrm>
        </p:spPr>
        <p:txBody>
          <a:bodyPr/>
          <a:lstStyle/>
          <a:p>
            <a:pPr eaLnBrk="1" hangingPunct="1"/>
            <a:r>
              <a:rPr lang="en-GB" altLang="en-US" smtClean="0"/>
              <a:t>Components of RDM services</a:t>
            </a:r>
          </a:p>
        </p:txBody>
      </p:sp>
      <p:pic>
        <p:nvPicPr>
          <p:cNvPr id="48131" name="Content Placeholder 3" descr="RDMcomponents.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58888" y="1109663"/>
            <a:ext cx="6288087" cy="5632450"/>
          </a:xfrm>
          <a:ln w="28575">
            <a:solidFill>
              <a:srgbClr val="000000"/>
            </a:solidFill>
            <a:miter lim="800000"/>
            <a:headEnd/>
            <a:tailEnd/>
          </a:ln>
        </p:spPr>
      </p:pic>
    </p:spTree>
    <p:extLst>
      <p:ext uri="{BB962C8B-B14F-4D97-AF65-F5344CB8AC3E}">
        <p14:creationId xmlns:p14="http://schemas.microsoft.com/office/powerpoint/2010/main" val="566408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42913" y="358775"/>
            <a:ext cx="8229600" cy="981075"/>
          </a:xfrm>
        </p:spPr>
        <p:txBody>
          <a:bodyPr/>
          <a:lstStyle/>
          <a:p>
            <a:r>
              <a:rPr lang="en-GB" altLang="en-US" smtClean="0"/>
              <a:t>DMPonline</a:t>
            </a:r>
          </a:p>
        </p:txBody>
      </p:sp>
      <p:pic>
        <p:nvPicPr>
          <p:cNvPr id="30723" name="Picture 5" descr="Capt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488" y="1296988"/>
            <a:ext cx="7167562"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84538" y="1492250"/>
            <a:ext cx="4410075" cy="523875"/>
          </a:xfrm>
          <a:prstGeom prst="rect">
            <a:avLst/>
          </a:prstGeom>
        </p:spPr>
        <p:txBody>
          <a:bodyPr wrap="none">
            <a:spAutoFit/>
          </a:bodyPr>
          <a:lstStyle/>
          <a:p>
            <a:pPr>
              <a:defRPr/>
            </a:pPr>
            <a:r>
              <a:rPr lang="en-GB" sz="2800" dirty="0">
                <a:latin typeface="+mn-lt"/>
                <a:hlinkClick r:id="rId5"/>
              </a:rPr>
              <a:t>https://dmponline.dcc.ac.uk</a:t>
            </a:r>
            <a:r>
              <a:rPr lang="en-GB" sz="2800" dirty="0">
                <a:latin typeface="+mn-lt"/>
              </a:rPr>
              <a:t> </a:t>
            </a:r>
          </a:p>
        </p:txBody>
      </p:sp>
    </p:spTree>
    <p:custDataLst>
      <p:tags r:id="rId1"/>
    </p:custDataLst>
    <p:extLst>
      <p:ext uri="{BB962C8B-B14F-4D97-AF65-F5344CB8AC3E}">
        <p14:creationId xmlns:p14="http://schemas.microsoft.com/office/powerpoint/2010/main" val="2465010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0" y="322263"/>
            <a:ext cx="9144000" cy="857250"/>
          </a:xfrm>
        </p:spPr>
        <p:txBody>
          <a:bodyPr lIns="0" tIns="0" rIns="0" bIns="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000" smtClean="0">
                <a:ea typeface="ＭＳ Ｐゴシック" pitchFamily="34" charset="-128"/>
              </a:rPr>
              <a:t>Institutions can customise DMPonline</a:t>
            </a:r>
          </a:p>
        </p:txBody>
      </p:sp>
      <p:pic>
        <p:nvPicPr>
          <p:cNvPr id="32771" name="Picture 5" descr="ANd9GcTRg44gTEa9WS1YKzbiU_uxXsgx9bmanT8uxf9jdPEYlxtJk0Su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2840038"/>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0" y="4773613"/>
            <a:ext cx="3005138" cy="954087"/>
          </a:xfrm>
          <a:prstGeom prst="rect">
            <a:avLst/>
          </a:prstGeom>
          <a:noFill/>
          <a:ln w="9525">
            <a:noFill/>
            <a:miter lim="800000"/>
            <a:headEnd/>
            <a:tailEnd/>
          </a:ln>
        </p:spPr>
        <p:txBody>
          <a:bodyPr>
            <a:spAutoFit/>
          </a:bodyPr>
          <a:lstStyle/>
          <a:p>
            <a:pPr algn="ctr">
              <a:spcBef>
                <a:spcPct val="50000"/>
              </a:spcBef>
              <a:defRPr/>
            </a:pPr>
            <a:r>
              <a:rPr lang="en-GB" sz="2800" dirty="0">
                <a:latin typeface="+mn-lt"/>
              </a:rPr>
              <a:t>Select / write desired questions</a:t>
            </a:r>
          </a:p>
        </p:txBody>
      </p:sp>
      <p:sp>
        <p:nvSpPr>
          <p:cNvPr id="18437" name="Text Box 9"/>
          <p:cNvSpPr txBox="1">
            <a:spLocks noChangeArrowheads="1"/>
          </p:cNvSpPr>
          <p:nvPr/>
        </p:nvSpPr>
        <p:spPr bwMode="auto">
          <a:xfrm>
            <a:off x="6408738" y="3524250"/>
            <a:ext cx="2460625" cy="954088"/>
          </a:xfrm>
          <a:prstGeom prst="rect">
            <a:avLst/>
          </a:prstGeom>
          <a:noFill/>
          <a:ln w="9525">
            <a:noFill/>
            <a:miter lim="800000"/>
            <a:headEnd/>
            <a:tailEnd/>
          </a:ln>
        </p:spPr>
        <p:txBody>
          <a:bodyPr>
            <a:spAutoFit/>
          </a:bodyPr>
          <a:lstStyle/>
          <a:p>
            <a:pPr algn="ctr">
              <a:spcBef>
                <a:spcPct val="50000"/>
              </a:spcBef>
              <a:defRPr/>
            </a:pPr>
            <a:r>
              <a:rPr lang="en-GB" sz="2800" dirty="0">
                <a:latin typeface="+mn-lt"/>
              </a:rPr>
              <a:t>Add your logo, URL </a:t>
            </a:r>
            <a:r>
              <a:rPr lang="en-GB" sz="2800" dirty="0" err="1">
                <a:latin typeface="+mn-lt"/>
              </a:rPr>
              <a:t>etc</a:t>
            </a:r>
            <a:endParaRPr lang="en-GB" sz="2800" dirty="0">
              <a:latin typeface="+mn-lt"/>
            </a:endParaRPr>
          </a:p>
        </p:txBody>
      </p:sp>
      <p:pic>
        <p:nvPicPr>
          <p:cNvPr id="32774" name="Picture 10"/>
          <p:cNvPicPr>
            <a:picLocks noChangeAspect="1" noChangeArrowheads="1"/>
          </p:cNvPicPr>
          <p:nvPr/>
        </p:nvPicPr>
        <p:blipFill>
          <a:blip r:embed="rId5">
            <a:extLst>
              <a:ext uri="{28A0092B-C50C-407E-A947-70E740481C1C}">
                <a14:useLocalDpi xmlns:a14="http://schemas.microsoft.com/office/drawing/2010/main" val="0"/>
              </a:ext>
            </a:extLst>
          </a:blip>
          <a:srcRect l="11073" t="15523" r="38060" b="33746"/>
          <a:stretch>
            <a:fillRect/>
          </a:stretch>
        </p:blipFill>
        <p:spPr bwMode="auto">
          <a:xfrm>
            <a:off x="6302375" y="4519613"/>
            <a:ext cx="267176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273175" y="1624013"/>
            <a:ext cx="5929313" cy="954087"/>
          </a:xfrm>
          <a:prstGeom prst="rect">
            <a:avLst/>
          </a:prstGeom>
          <a:noFill/>
          <a:ln w="9525">
            <a:noFill/>
            <a:miter lim="800000"/>
            <a:headEnd/>
            <a:tailEnd/>
          </a:ln>
        </p:spPr>
        <p:txBody>
          <a:bodyPr>
            <a:spAutoFit/>
          </a:bodyPr>
          <a:lstStyle/>
          <a:p>
            <a:pPr algn="ctr">
              <a:spcBef>
                <a:spcPct val="50000"/>
              </a:spcBef>
              <a:defRPr/>
            </a:pPr>
            <a:r>
              <a:rPr lang="en-GB" sz="2800" dirty="0">
                <a:latin typeface="+mn-lt"/>
              </a:rPr>
              <a:t>Profile local support via custom guidance and boilerplate text</a:t>
            </a:r>
          </a:p>
        </p:txBody>
      </p:sp>
      <p:sp>
        <p:nvSpPr>
          <p:cNvPr id="2" name="Rectangle 1"/>
          <p:cNvSpPr/>
          <p:nvPr/>
        </p:nvSpPr>
        <p:spPr>
          <a:xfrm>
            <a:off x="1257300" y="6134100"/>
            <a:ext cx="7283450" cy="523875"/>
          </a:xfrm>
          <a:prstGeom prst="rect">
            <a:avLst/>
          </a:prstGeom>
        </p:spPr>
        <p:txBody>
          <a:bodyPr>
            <a:spAutoFit/>
          </a:bodyPr>
          <a:lstStyle/>
          <a:p>
            <a:pPr>
              <a:defRPr/>
            </a:pPr>
            <a:r>
              <a:rPr lang="en-GB" sz="2800" dirty="0">
                <a:latin typeface="+mn-lt"/>
                <a:hlinkClick r:id="rId6"/>
              </a:rPr>
              <a:t>www.dcc.ac.uk/news/customising-dmponline</a:t>
            </a:r>
            <a:endParaRPr lang="en-GB" sz="2800" dirty="0">
              <a:latin typeface="+mn-lt"/>
            </a:endParaRPr>
          </a:p>
        </p:txBody>
      </p:sp>
      <p:pic>
        <p:nvPicPr>
          <p:cNvPr id="3277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2700338"/>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1266353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293096"/>
            <a:ext cx="7772400" cy="1362075"/>
          </a:xfrm>
        </p:spPr>
        <p:txBody>
          <a:bodyPr/>
          <a:lstStyle/>
          <a:p>
            <a:pPr lvl="0"/>
            <a:r>
              <a:rPr lang="en-GB" dirty="0" smtClean="0"/>
              <a:t>Benefits and drivers</a:t>
            </a:r>
            <a:br>
              <a:rPr lang="en-GB" dirty="0" smtClean="0"/>
            </a:br>
            <a:r>
              <a:rPr lang="en-GB" dirty="0" smtClean="0"/>
              <a:t>– the UK policy landscape</a:t>
            </a:r>
            <a:endParaRPr lang="en-GB" dirty="0"/>
          </a:p>
        </p:txBody>
      </p:sp>
    </p:spTree>
    <p:extLst>
      <p:ext uri="{BB962C8B-B14F-4D97-AF65-F5344CB8AC3E}">
        <p14:creationId xmlns:p14="http://schemas.microsoft.com/office/powerpoint/2010/main" val="2714239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Capt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365750"/>
            <a:ext cx="665956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2"/>
          <p:cNvSpPr>
            <a:spLocks noGrp="1"/>
          </p:cNvSpPr>
          <p:nvPr>
            <p:ph type="title"/>
          </p:nvPr>
        </p:nvSpPr>
        <p:spPr/>
        <p:txBody>
          <a:bodyPr/>
          <a:lstStyle/>
          <a:p>
            <a:r>
              <a:rPr lang="en-GB" altLang="en-US" smtClean="0"/>
              <a:t>Research Data Registry pilot</a:t>
            </a:r>
          </a:p>
        </p:txBody>
      </p:sp>
      <p:sp>
        <p:nvSpPr>
          <p:cNvPr id="37892" name="Content Placeholder 3"/>
          <p:cNvSpPr>
            <a:spLocks noGrp="1"/>
          </p:cNvSpPr>
          <p:nvPr>
            <p:ph idx="1"/>
          </p:nvPr>
        </p:nvSpPr>
        <p:spPr>
          <a:xfrm>
            <a:off x="457200" y="1600200"/>
            <a:ext cx="8435975" cy="4525963"/>
          </a:xfrm>
        </p:spPr>
        <p:txBody>
          <a:bodyPr/>
          <a:lstStyle/>
          <a:p>
            <a:pPr>
              <a:spcAft>
                <a:spcPts val="1200"/>
              </a:spcAft>
            </a:pPr>
            <a:r>
              <a:rPr lang="en-GB" altLang="en-US" sz="2800" dirty="0" smtClean="0"/>
              <a:t>aim is to improve data discovery and provide a national level service</a:t>
            </a:r>
          </a:p>
          <a:p>
            <a:pPr>
              <a:spcAft>
                <a:spcPts val="1200"/>
              </a:spcAft>
            </a:pPr>
            <a:r>
              <a:rPr lang="en-GB" altLang="en-US" sz="2800" dirty="0" smtClean="0"/>
              <a:t>aggregate metadata relating to data collections or datasets held in UK </a:t>
            </a:r>
            <a:r>
              <a:rPr lang="en-US" altLang="en-US" sz="2800" dirty="0" smtClean="0"/>
              <a:t>HEIs</a:t>
            </a:r>
            <a:r>
              <a:rPr lang="en-GB" altLang="en-US" sz="2800" dirty="0" smtClean="0"/>
              <a:t> and subject data centres</a:t>
            </a:r>
          </a:p>
          <a:p>
            <a:pPr>
              <a:spcAft>
                <a:spcPts val="1200"/>
              </a:spcAft>
            </a:pPr>
            <a:r>
              <a:rPr lang="en-GB" altLang="en-US" sz="2800" dirty="0" smtClean="0"/>
              <a:t>trialling </a:t>
            </a:r>
            <a:r>
              <a:rPr lang="en-GB" altLang="en-US" sz="2800" dirty="0" smtClean="0"/>
              <a:t>ANDS Research Data Australia</a:t>
            </a:r>
          </a:p>
          <a:p>
            <a:endParaRPr lang="en-GB" altLang="en-US" sz="2800" dirty="0" smtClean="0"/>
          </a:p>
        </p:txBody>
      </p:sp>
    </p:spTree>
    <p:custDataLst>
      <p:tags r:id="rId1"/>
    </p:custDataLst>
    <p:extLst>
      <p:ext uri="{BB962C8B-B14F-4D97-AF65-F5344CB8AC3E}">
        <p14:creationId xmlns:p14="http://schemas.microsoft.com/office/powerpoint/2010/main" val="2838751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274638"/>
            <a:ext cx="8229600" cy="922337"/>
          </a:xfrm>
        </p:spPr>
        <p:txBody>
          <a:bodyPr/>
          <a:lstStyle/>
          <a:p>
            <a:pPr eaLnBrk="1" hangingPunct="1"/>
            <a:r>
              <a:rPr lang="en-GB" altLang="en-US" dirty="0" smtClean="0"/>
              <a:t>Guidance webpages</a:t>
            </a:r>
          </a:p>
        </p:txBody>
      </p:sp>
      <p:pic>
        <p:nvPicPr>
          <p:cNvPr id="22531" name="Content Placeholder 4" descr="Captur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423988"/>
            <a:ext cx="4740275" cy="4525962"/>
          </a:xfrm>
        </p:spPr>
      </p:pic>
      <p:sp>
        <p:nvSpPr>
          <p:cNvPr id="22532" name="TextBox 5"/>
          <p:cNvSpPr txBox="1">
            <a:spLocks noChangeArrowheads="1"/>
          </p:cNvSpPr>
          <p:nvPr/>
        </p:nvSpPr>
        <p:spPr bwMode="auto">
          <a:xfrm>
            <a:off x="611188" y="5908675"/>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a:hlinkClick r:id="rId4"/>
              </a:rPr>
              <a:t>www.gla.ac.uk/datamanagement</a:t>
            </a:r>
            <a:r>
              <a:rPr lang="en-GB" altLang="en-US" sz="2000"/>
              <a:t> </a:t>
            </a:r>
          </a:p>
        </p:txBody>
      </p:sp>
      <p:pic>
        <p:nvPicPr>
          <p:cNvPr id="22533" name="Picture 6" descr="Captu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1916113"/>
            <a:ext cx="4489450"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7"/>
          <p:cNvSpPr txBox="1">
            <a:spLocks noChangeArrowheads="1"/>
          </p:cNvSpPr>
          <p:nvPr/>
        </p:nvSpPr>
        <p:spPr bwMode="auto">
          <a:xfrm>
            <a:off x="5003800" y="6308725"/>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a:hlinkClick r:id="rId6"/>
              </a:rPr>
              <a:t>www.bath.ac.uk/research/data</a:t>
            </a:r>
            <a:r>
              <a:rPr lang="en-GB" altLang="en-US" sz="2000"/>
              <a:t> </a:t>
            </a:r>
          </a:p>
        </p:txBody>
      </p:sp>
    </p:spTree>
    <p:extLst>
      <p:ext uri="{BB962C8B-B14F-4D97-AF65-F5344CB8AC3E}">
        <p14:creationId xmlns:p14="http://schemas.microsoft.com/office/powerpoint/2010/main" val="94978338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49846" y="61814"/>
            <a:ext cx="7560121" cy="720080"/>
          </a:xfrm>
          <a:prstGeom prst="rect">
            <a:avLst/>
          </a:prstGeom>
          <a:noFill/>
          <a:ln>
            <a:miter lim="800000"/>
            <a:headEnd/>
            <a:tailEnd/>
          </a:ln>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Guidance </a:t>
            </a: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and tools</a:t>
            </a:r>
          </a:p>
        </p:txBody>
      </p:sp>
      <p:sp>
        <p:nvSpPr>
          <p:cNvPr id="2" name="TextBox 1"/>
          <p:cNvSpPr txBox="1"/>
          <p:nvPr/>
        </p:nvSpPr>
        <p:spPr>
          <a:xfrm>
            <a:off x="2682795" y="6381328"/>
            <a:ext cx="3634393" cy="369332"/>
          </a:xfrm>
          <a:prstGeom prst="rect">
            <a:avLst/>
          </a:prstGeom>
          <a:noFill/>
        </p:spPr>
        <p:txBody>
          <a:bodyPr wrap="none" rtlCol="0">
            <a:spAutoFit/>
          </a:bodyPr>
          <a:lstStyle/>
          <a:p>
            <a:r>
              <a:rPr lang="en-GB" dirty="0">
                <a:hlinkClick r:id="rId3"/>
              </a:rPr>
              <a:t>http://</a:t>
            </a:r>
            <a:r>
              <a:rPr lang="en-GB" dirty="0" err="1">
                <a:hlinkClick r:id="rId3"/>
              </a:rPr>
              <a:t>www.fosteropenscience.eu</a:t>
            </a:r>
            <a:r>
              <a:rPr lang="en-GB" dirty="0" smtClean="0">
                <a:hlinkClick r:id="rId3"/>
              </a:rPr>
              <a:t>/</a:t>
            </a:r>
            <a:r>
              <a:rPr lang="en-GB" dirty="0" smtClean="0"/>
              <a:t> </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668" y="2348880"/>
            <a:ext cx="7329772" cy="391986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764704"/>
            <a:ext cx="7272808" cy="168175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79712" y="1340768"/>
            <a:ext cx="5832475" cy="914400"/>
          </a:xfrm>
        </p:spPr>
        <p:txBody>
          <a:bodyPr/>
          <a:lstStyle/>
          <a:p>
            <a:pPr algn="l" eaLnBrk="1" hangingPunct="1"/>
            <a:r>
              <a:rPr lang="en-GB" altLang="en-US" dirty="0" smtClean="0"/>
              <a:t>Thanks – any questions?</a:t>
            </a:r>
          </a:p>
        </p:txBody>
      </p:sp>
      <p:sp>
        <p:nvSpPr>
          <p:cNvPr id="22531" name="Rectangle 3"/>
          <p:cNvSpPr>
            <a:spLocks noGrp="1" noChangeArrowheads="1"/>
          </p:cNvSpPr>
          <p:nvPr>
            <p:ph idx="1"/>
          </p:nvPr>
        </p:nvSpPr>
        <p:spPr>
          <a:xfrm>
            <a:off x="755576" y="2204864"/>
            <a:ext cx="7127875" cy="3384550"/>
          </a:xfrm>
        </p:spPr>
        <p:txBody>
          <a:bodyPr rtlCol="0">
            <a:normAutofit/>
          </a:bodyPr>
          <a:lstStyle/>
          <a:p>
            <a:pPr eaLnBrk="1" fontAlgn="auto" hangingPunct="1">
              <a:spcAft>
                <a:spcPts val="0"/>
              </a:spcAft>
              <a:buFontTx/>
              <a:buNone/>
              <a:defRPr/>
            </a:pPr>
            <a:endParaRPr lang="en-GB" sz="2800" dirty="0" smtClean="0">
              <a:solidFill>
                <a:srgbClr val="FC6204"/>
              </a:solidFill>
            </a:endParaRPr>
          </a:p>
          <a:p>
            <a:pPr algn="ctr" eaLnBrk="1" fontAlgn="auto" hangingPunct="1">
              <a:spcAft>
                <a:spcPts val="0"/>
              </a:spcAft>
              <a:buFontTx/>
              <a:buNone/>
              <a:defRPr/>
            </a:pPr>
            <a:r>
              <a:rPr lang="en-GB" sz="2800" b="1" dirty="0" smtClean="0">
                <a:hlinkClick r:id="rId3"/>
              </a:rPr>
              <a:t>http://</a:t>
            </a:r>
            <a:r>
              <a:rPr lang="en-GB" sz="2800" b="1" dirty="0" err="1" smtClean="0">
                <a:hlinkClick r:id="rId3"/>
              </a:rPr>
              <a:t>www.dcc.ac.uk</a:t>
            </a:r>
            <a:r>
              <a:rPr lang="en-GB" sz="2800" b="1" dirty="0" smtClean="0"/>
              <a:t> </a:t>
            </a:r>
          </a:p>
          <a:p>
            <a:pPr algn="ctr" eaLnBrk="1" fontAlgn="auto" hangingPunct="1">
              <a:spcAft>
                <a:spcPts val="0"/>
              </a:spcAft>
              <a:buFontTx/>
              <a:buNone/>
              <a:defRPr/>
            </a:pPr>
            <a:endParaRPr lang="en-GB" sz="2800" dirty="0" smtClean="0"/>
          </a:p>
          <a:p>
            <a:pPr algn="ctr" eaLnBrk="1" fontAlgn="auto" hangingPunct="1">
              <a:spcAft>
                <a:spcPts val="0"/>
              </a:spcAft>
              <a:buFontTx/>
              <a:buNone/>
              <a:defRPr/>
            </a:pPr>
            <a:endParaRPr lang="en-GB" sz="2800" u="sng" dirty="0">
              <a:solidFill>
                <a:srgbClr val="0096E3"/>
              </a:solidFill>
            </a:endParaRPr>
          </a:p>
          <a:p>
            <a:pPr eaLnBrk="1" fontAlgn="auto" hangingPunct="1">
              <a:spcAft>
                <a:spcPts val="0"/>
              </a:spcAft>
              <a:buFontTx/>
              <a:buNone/>
              <a:defRPr/>
            </a:pPr>
            <a:r>
              <a:rPr lang="en-GB" sz="2800" dirty="0" smtClean="0"/>
              <a:t>	</a:t>
            </a:r>
          </a:p>
          <a:p>
            <a:pPr eaLnBrk="1" fontAlgn="auto" hangingPunct="1">
              <a:spcAft>
                <a:spcPts val="0"/>
              </a:spcAft>
              <a:buFontTx/>
              <a:buNone/>
              <a:defRPr/>
            </a:pPr>
            <a:endParaRPr lang="en-GB" sz="2800" dirty="0" smtClean="0"/>
          </a:p>
          <a:p>
            <a:pPr eaLnBrk="1" fontAlgn="auto" hangingPunct="1">
              <a:spcAft>
                <a:spcPts val="0"/>
              </a:spcAft>
              <a:buFontTx/>
              <a:buNone/>
              <a:defRPr/>
            </a:pPr>
            <a:endParaRPr lang="en-GB" sz="2800" dirty="0" smtClean="0"/>
          </a:p>
        </p:txBody>
      </p:sp>
      <p:pic>
        <p:nvPicPr>
          <p:cNvPr id="5" name="Picture 7" descr="DCC_logo.GIF"/>
          <p:cNvPicPr>
            <a:picLocks noChangeAspect="1"/>
          </p:cNvPicPr>
          <p:nvPr/>
        </p:nvPicPr>
        <p:blipFill>
          <a:blip r:embed="rId4" cstate="print"/>
          <a:srcRect/>
          <a:stretch>
            <a:fillRect/>
          </a:stretch>
        </p:blipFill>
        <p:spPr bwMode="auto">
          <a:xfrm>
            <a:off x="251519" y="5589240"/>
            <a:ext cx="3245460" cy="676476"/>
          </a:xfrm>
          <a:prstGeom prst="rect">
            <a:avLst/>
          </a:prstGeom>
          <a:noFill/>
          <a:ln w="9525">
            <a:noFill/>
            <a:miter lim="800000"/>
            <a:headEnd/>
            <a:tailEnd/>
          </a:ln>
        </p:spPr>
      </p:pic>
      <p:pic>
        <p:nvPicPr>
          <p:cNvPr id="6" name="Picture 5" descr="FOSTER-hir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5132669"/>
            <a:ext cx="2888137" cy="1539349"/>
          </a:xfrm>
          <a:prstGeom prst="rect">
            <a:avLst/>
          </a:prstGeom>
        </p:spPr>
      </p:pic>
      <p:sp>
        <p:nvSpPr>
          <p:cNvPr id="7" name="TextBox 6"/>
          <p:cNvSpPr txBox="1"/>
          <p:nvPr/>
        </p:nvSpPr>
        <p:spPr>
          <a:xfrm>
            <a:off x="1763688" y="3501008"/>
            <a:ext cx="5805885" cy="954107"/>
          </a:xfrm>
          <a:prstGeom prst="rect">
            <a:avLst/>
          </a:prstGeom>
          <a:noFill/>
        </p:spPr>
        <p:txBody>
          <a:bodyPr wrap="none" rtlCol="0">
            <a:spAutoFit/>
          </a:bodyPr>
          <a:lstStyle/>
          <a:p>
            <a:r>
              <a:rPr lang="en-GB" sz="2800" b="1" dirty="0">
                <a:hlinkClick r:id="rId6"/>
              </a:rPr>
              <a:t>http://</a:t>
            </a:r>
            <a:r>
              <a:rPr lang="en-GB" sz="2800" b="1" dirty="0" err="1" smtClean="0">
                <a:hlinkClick r:id="rId6"/>
              </a:rPr>
              <a:t>www.fosteropenscience.eu</a:t>
            </a:r>
            <a:endParaRPr lang="en-GB" sz="2800" b="1" dirty="0" smtClean="0"/>
          </a:p>
          <a:p>
            <a:r>
              <a:rPr lang="en-GB" sz="2800" b="1" dirty="0" smtClean="0"/>
              <a:t> </a:t>
            </a:r>
            <a:endParaRPr lang="en-GB" sz="2800" b="1" dirty="0"/>
          </a:p>
        </p:txBody>
      </p:sp>
    </p:spTree>
    <p:extLst>
      <p:ext uri="{BB962C8B-B14F-4D97-AF65-F5344CB8AC3E}">
        <p14:creationId xmlns:p14="http://schemas.microsoft.com/office/powerpoint/2010/main" val="312049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4138" y="214313"/>
            <a:ext cx="4521200" cy="6429375"/>
          </a:xfrm>
          <a:prstGeom prst="rect">
            <a:avLst/>
          </a:prstGeom>
          <a:noFill/>
          <a:ln w="9525">
            <a:solidFill>
              <a:schemeClr val="tx1"/>
            </a:solidFill>
            <a:miter lim="800000"/>
            <a:headEnd/>
            <a:tailEnd/>
          </a:ln>
        </p:spPr>
      </p:pic>
      <p:sp>
        <p:nvSpPr>
          <p:cNvPr id="5" name="TextBox 4"/>
          <p:cNvSpPr txBox="1"/>
          <p:nvPr/>
        </p:nvSpPr>
        <p:spPr>
          <a:xfrm>
            <a:off x="5004049" y="1556792"/>
            <a:ext cx="3672408" cy="3570208"/>
          </a:xfrm>
          <a:prstGeom prst="rect">
            <a:avLst/>
          </a:prstGeom>
          <a:noFill/>
        </p:spPr>
        <p:txBody>
          <a:bodyPr wrap="square">
            <a:spAutoFit/>
          </a:bodyPr>
          <a:lstStyle/>
          <a:p>
            <a:pPr algn="ctr">
              <a:defRPr/>
            </a:pPr>
            <a:r>
              <a:rPr lang="en-GB" sz="4000" i="1" dirty="0">
                <a:latin typeface="+mn-lt"/>
              </a:rPr>
              <a:t>“Data sets are becoming the new instruments of science”</a:t>
            </a:r>
          </a:p>
          <a:p>
            <a:pPr>
              <a:defRPr/>
            </a:pPr>
            <a:endParaRPr lang="en-GB" sz="4800" i="1" dirty="0">
              <a:latin typeface="+mn-lt"/>
            </a:endParaRPr>
          </a:p>
          <a:p>
            <a:pPr>
              <a:defRPr/>
            </a:pPr>
            <a:r>
              <a:rPr lang="en-GB" dirty="0">
                <a:latin typeface="+mn-lt"/>
              </a:rPr>
              <a:t>Dan Atkins, </a:t>
            </a:r>
            <a:r>
              <a:rPr lang="en-GB" dirty="0" smtClean="0">
                <a:latin typeface="+mn-lt"/>
              </a:rPr>
              <a:t>University of </a:t>
            </a:r>
            <a:r>
              <a:rPr lang="en-GB" dirty="0">
                <a:latin typeface="+mn-lt"/>
              </a:rPr>
              <a:t>Michigan</a:t>
            </a:r>
          </a:p>
        </p:txBody>
      </p:sp>
    </p:spTree>
    <p:extLst>
      <p:ext uri="{BB962C8B-B14F-4D97-AF65-F5344CB8AC3E}">
        <p14:creationId xmlns:p14="http://schemas.microsoft.com/office/powerpoint/2010/main" val="1588053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 of public access</a:t>
            </a:r>
            <a:endParaRPr lang="en-GB" dirty="0"/>
          </a:p>
        </p:txBody>
      </p:sp>
      <p:sp>
        <p:nvSpPr>
          <p:cNvPr id="3" name="Content Placeholder 2"/>
          <p:cNvSpPr>
            <a:spLocks noGrp="1"/>
          </p:cNvSpPr>
          <p:nvPr>
            <p:ph idx="1"/>
          </p:nvPr>
        </p:nvSpPr>
        <p:spPr>
          <a:xfrm>
            <a:off x="467544" y="1556792"/>
            <a:ext cx="8229600" cy="4281339"/>
          </a:xfrm>
        </p:spPr>
        <p:txBody>
          <a:bodyPr>
            <a:normAutofit/>
          </a:bodyPr>
          <a:lstStyle/>
          <a:p>
            <a:pPr algn="ctr">
              <a:buNone/>
            </a:pPr>
            <a:r>
              <a:rPr lang="en-GB" sz="2800" i="1" dirty="0" smtClean="0"/>
              <a:t>“Publicly funded research data are a public good, produced in the public interest, which should be made openly available with as few restrictions as possible in a timely and responsible manner that does not harm intellectual property.”</a:t>
            </a:r>
          </a:p>
          <a:p>
            <a:pPr algn="ctr">
              <a:buNone/>
            </a:pPr>
            <a:endParaRPr lang="en-GB" sz="2800" i="1" dirty="0" smtClean="0"/>
          </a:p>
          <a:p>
            <a:pPr algn="r">
              <a:buNone/>
            </a:pPr>
            <a:r>
              <a:rPr lang="en-GB" sz="2400" dirty="0" smtClean="0"/>
              <a:t>RCUK Common Principles on Data Policy</a:t>
            </a:r>
          </a:p>
          <a:p>
            <a:pPr algn="r">
              <a:buNone/>
            </a:pPr>
            <a:r>
              <a:rPr lang="en-GB" sz="2000" dirty="0" smtClean="0">
                <a:hlinkClick r:id="rId3"/>
              </a:rPr>
              <a:t>http://www.rcuk.ac.uk/research/Pages/DataPolicy.aspx</a:t>
            </a:r>
            <a:r>
              <a:rPr lang="en-GB" sz="2000" dirty="0" smtClean="0"/>
              <a:t> </a:t>
            </a:r>
            <a:endParaRPr lang="en-GB" sz="2000" dirty="0"/>
          </a:p>
        </p:txBody>
      </p:sp>
      <p:pic>
        <p:nvPicPr>
          <p:cNvPr id="43010" name="Picture 2" descr="Research Councils UK logo"/>
          <p:cNvPicPr>
            <a:picLocks noChangeAspect="1" noChangeArrowheads="1"/>
          </p:cNvPicPr>
          <p:nvPr/>
        </p:nvPicPr>
        <p:blipFill>
          <a:blip r:embed="rId4" cstate="print"/>
          <a:srcRect/>
          <a:stretch>
            <a:fillRect/>
          </a:stretch>
        </p:blipFill>
        <p:spPr bwMode="auto">
          <a:xfrm>
            <a:off x="5538166" y="5811548"/>
            <a:ext cx="3426322" cy="929820"/>
          </a:xfrm>
          <a:prstGeom prst="rect">
            <a:avLst/>
          </a:prstGeom>
          <a:noFill/>
        </p:spPr>
      </p:pic>
    </p:spTree>
    <p:extLst>
      <p:ext uri="{BB962C8B-B14F-4D97-AF65-F5344CB8AC3E}">
        <p14:creationId xmlns:p14="http://schemas.microsoft.com/office/powerpoint/2010/main" val="295306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GB" dirty="0" smtClean="0"/>
              <a:t>Research funder data policies</a:t>
            </a:r>
          </a:p>
        </p:txBody>
      </p:sp>
      <p:pic>
        <p:nvPicPr>
          <p:cNvPr id="13315" name="Content Placeholder 3" descr="Policy-table.PNG"/>
          <p:cNvPicPr>
            <a:picLocks noGrp="1" noChangeAspect="1"/>
          </p:cNvPicPr>
          <p:nvPr>
            <p:ph idx="1"/>
          </p:nvPr>
        </p:nvPicPr>
        <p:blipFill>
          <a:blip r:embed="rId3" cstate="print"/>
          <a:srcRect/>
          <a:stretch>
            <a:fillRect/>
          </a:stretch>
        </p:blipFill>
        <p:spPr>
          <a:xfrm>
            <a:off x="611560" y="1772816"/>
            <a:ext cx="7939087" cy="3937000"/>
          </a:xfrm>
        </p:spPr>
      </p:pic>
      <p:sp>
        <p:nvSpPr>
          <p:cNvPr id="13316" name="Rectangle 4"/>
          <p:cNvSpPr>
            <a:spLocks noChangeArrowheads="1"/>
          </p:cNvSpPr>
          <p:nvPr/>
        </p:nvSpPr>
        <p:spPr bwMode="auto">
          <a:xfrm>
            <a:off x="467544" y="5949280"/>
            <a:ext cx="7993062" cy="400050"/>
          </a:xfrm>
          <a:prstGeom prst="rect">
            <a:avLst/>
          </a:prstGeom>
          <a:noFill/>
          <a:ln w="9525">
            <a:noFill/>
            <a:miter lim="800000"/>
            <a:headEnd/>
            <a:tailEnd/>
          </a:ln>
        </p:spPr>
        <p:txBody>
          <a:bodyPr>
            <a:spAutoFit/>
          </a:bodyPr>
          <a:lstStyle/>
          <a:p>
            <a:r>
              <a:rPr lang="en-GB" sz="2000" dirty="0">
                <a:latin typeface="Calibri" pitchFamily="34" charset="0"/>
                <a:cs typeface="Calibri" pitchFamily="34" charset="0"/>
                <a:hlinkClick r:id="rId4"/>
              </a:rPr>
              <a:t>www.dcc.ac.uk/resources/policy-and-legal/ overview-funders-data-policies</a:t>
            </a:r>
            <a:endParaRPr lang="en-GB" sz="2000" dirty="0">
              <a:latin typeface="Calibri" pitchFamily="34" charset="0"/>
              <a:cs typeface="Calibri" pitchFamily="34" charset="0"/>
            </a:endParaRPr>
          </a:p>
        </p:txBody>
      </p:sp>
    </p:spTree>
    <p:extLst>
      <p:ext uri="{BB962C8B-B14F-4D97-AF65-F5344CB8AC3E}">
        <p14:creationId xmlns:p14="http://schemas.microsoft.com/office/powerpoint/2010/main" val="369940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476672"/>
            <a:ext cx="8229600" cy="865187"/>
          </a:xfrm>
        </p:spPr>
        <p:txBody>
          <a:bodyPr anchor="t">
            <a:normAutofit/>
          </a:bodyPr>
          <a:lstStyle/>
          <a:p>
            <a:r>
              <a:rPr lang="en-GB" dirty="0" smtClean="0"/>
              <a:t>Ultimately funders expect:</a:t>
            </a:r>
          </a:p>
        </p:txBody>
      </p:sp>
      <p:sp>
        <p:nvSpPr>
          <p:cNvPr id="8195" name="Rectangle 3"/>
          <p:cNvSpPr>
            <a:spLocks noGrp="1" noChangeArrowheads="1"/>
          </p:cNvSpPr>
          <p:nvPr>
            <p:ph type="body" idx="1"/>
          </p:nvPr>
        </p:nvSpPr>
        <p:spPr>
          <a:xfrm>
            <a:off x="250825" y="1772816"/>
            <a:ext cx="8893175" cy="3744416"/>
          </a:xfrm>
        </p:spPr>
        <p:txBody>
          <a:bodyPr>
            <a:normAutofit fontScale="92500" lnSpcReduction="20000"/>
          </a:bodyPr>
          <a:lstStyle/>
          <a:p>
            <a:r>
              <a:rPr lang="en-GB" sz="3300" dirty="0" smtClean="0"/>
              <a:t>timely release of data</a:t>
            </a:r>
          </a:p>
          <a:p>
            <a:pPr lvl="1">
              <a:buFontTx/>
              <a:buChar char="-"/>
            </a:pPr>
            <a:r>
              <a:rPr lang="en-GB" dirty="0" smtClean="0"/>
              <a:t>once patents are filed or on (acceptance for) publication</a:t>
            </a:r>
          </a:p>
          <a:p>
            <a:pPr lvl="1"/>
            <a:endParaRPr lang="en-GB" sz="2400" dirty="0" smtClean="0"/>
          </a:p>
          <a:p>
            <a:r>
              <a:rPr lang="en-GB" sz="3300" dirty="0" smtClean="0"/>
              <a:t>open data sharing</a:t>
            </a:r>
          </a:p>
          <a:p>
            <a:pPr lvl="1">
              <a:buFontTx/>
              <a:buChar char="-"/>
            </a:pPr>
            <a:r>
              <a:rPr lang="en-GB" dirty="0" smtClean="0"/>
              <a:t>minimal or no restrictions if possible</a:t>
            </a:r>
          </a:p>
          <a:p>
            <a:endParaRPr lang="en-GB" sz="2400" dirty="0" smtClean="0"/>
          </a:p>
          <a:p>
            <a:r>
              <a:rPr lang="en-GB" sz="3300" dirty="0" smtClean="0"/>
              <a:t>preservation of data </a:t>
            </a:r>
          </a:p>
          <a:p>
            <a:pPr lvl="1">
              <a:buFontTx/>
              <a:buChar char="-"/>
            </a:pPr>
            <a:r>
              <a:rPr lang="en-GB" dirty="0" smtClean="0"/>
              <a:t>typically 5-10+ years if of long-term value</a:t>
            </a:r>
          </a:p>
          <a:p>
            <a:pPr lvl="1">
              <a:buFontTx/>
              <a:buNone/>
            </a:pPr>
            <a:endParaRPr lang="en-GB" sz="2000" dirty="0" smtClean="0"/>
          </a:p>
          <a:p>
            <a:pPr>
              <a:buFontTx/>
              <a:buNone/>
            </a:pPr>
            <a:r>
              <a:rPr lang="en-GB" sz="2400" dirty="0" smtClean="0"/>
              <a:t> </a:t>
            </a:r>
          </a:p>
        </p:txBody>
      </p:sp>
      <p:pic>
        <p:nvPicPr>
          <p:cNvPr id="8196" name="Picture 3" descr="5093053155_515aedf1e8_n.jpg"/>
          <p:cNvPicPr>
            <a:picLocks noChangeAspect="1"/>
          </p:cNvPicPr>
          <p:nvPr/>
        </p:nvPicPr>
        <p:blipFill>
          <a:blip r:embed="rId3" cstate="print"/>
          <a:srcRect/>
          <a:stretch>
            <a:fillRect/>
          </a:stretch>
        </p:blipFill>
        <p:spPr bwMode="auto">
          <a:xfrm>
            <a:off x="5940152" y="2924944"/>
            <a:ext cx="2987824" cy="1195129"/>
          </a:xfrm>
          <a:prstGeom prst="rect">
            <a:avLst/>
          </a:prstGeom>
          <a:noFill/>
          <a:ln w="9525">
            <a:noFill/>
            <a:miter lim="800000"/>
            <a:headEnd/>
            <a:tailEnd/>
          </a:ln>
        </p:spPr>
      </p:pic>
      <p:sp>
        <p:nvSpPr>
          <p:cNvPr id="8197" name="TextBox 4"/>
          <p:cNvSpPr txBox="1">
            <a:spLocks noChangeArrowheads="1"/>
          </p:cNvSpPr>
          <p:nvPr/>
        </p:nvSpPr>
        <p:spPr bwMode="auto">
          <a:xfrm>
            <a:off x="1564457" y="5085184"/>
            <a:ext cx="6370638" cy="1292662"/>
          </a:xfrm>
          <a:prstGeom prst="rect">
            <a:avLst/>
          </a:prstGeom>
          <a:noFill/>
          <a:ln w="57150">
            <a:solidFill>
              <a:srgbClr val="FC6204"/>
            </a:solidFill>
            <a:miter lim="800000"/>
            <a:headEnd/>
            <a:tailEnd/>
          </a:ln>
        </p:spPr>
        <p:txBody>
          <a:bodyPr>
            <a:spAutoFit/>
          </a:bodyPr>
          <a:lstStyle/>
          <a:p>
            <a:pPr algn="ctr">
              <a:spcBef>
                <a:spcPts val="1200"/>
              </a:spcBef>
              <a:buClr>
                <a:schemeClr val="bg1"/>
              </a:buClr>
              <a:buFont typeface="Arial" pitchFamily="34" charset="0"/>
              <a:buNone/>
            </a:pPr>
            <a:endParaRPr lang="en-GB" sz="600" dirty="0"/>
          </a:p>
          <a:p>
            <a:pPr algn="ctr">
              <a:buClr>
                <a:schemeClr val="bg1"/>
              </a:buClr>
              <a:buFont typeface="Arial" pitchFamily="34" charset="0"/>
              <a:buNone/>
            </a:pPr>
            <a:r>
              <a:rPr lang="en-GB" sz="2400" dirty="0"/>
              <a:t>See the RCUK Common Principles on </a:t>
            </a:r>
            <a:r>
              <a:rPr lang="en-GB" sz="2400" dirty="0" smtClean="0"/>
              <a:t>Data </a:t>
            </a:r>
            <a:r>
              <a:rPr lang="en-GB" sz="2400" dirty="0"/>
              <a:t>P</a:t>
            </a:r>
            <a:r>
              <a:rPr lang="en-GB" sz="2400" dirty="0" smtClean="0"/>
              <a:t>olicy</a:t>
            </a:r>
            <a:r>
              <a:rPr lang="en-GB" sz="2400" dirty="0"/>
              <a:t>: </a:t>
            </a:r>
          </a:p>
          <a:p>
            <a:pPr algn="ctr">
              <a:spcBef>
                <a:spcPct val="20000"/>
              </a:spcBef>
              <a:buClr>
                <a:schemeClr val="bg1"/>
              </a:buClr>
              <a:buFont typeface="Arial" pitchFamily="34" charset="0"/>
              <a:buNone/>
            </a:pPr>
            <a:r>
              <a:rPr lang="en-GB" sz="1400" dirty="0">
                <a:hlinkClick r:id="rId4"/>
              </a:rPr>
              <a:t>www.rcuk.ac.uk/research/Pages/DataPolicy.aspx</a:t>
            </a:r>
            <a:r>
              <a:rPr lang="en-GB" sz="1400" dirty="0"/>
              <a:t> </a:t>
            </a:r>
          </a:p>
          <a:p>
            <a:pPr algn="ctr">
              <a:spcBef>
                <a:spcPct val="20000"/>
              </a:spcBef>
              <a:buClr>
                <a:schemeClr val="bg1"/>
              </a:buClr>
              <a:buFont typeface="Arial" pitchFamily="34" charset="0"/>
              <a:buNone/>
            </a:pPr>
            <a:endParaRPr lang="en-GB" sz="600" dirty="0"/>
          </a:p>
        </p:txBody>
      </p:sp>
    </p:spTree>
    <p:extLst>
      <p:ext uri="{BB962C8B-B14F-4D97-AF65-F5344CB8AC3E}">
        <p14:creationId xmlns:p14="http://schemas.microsoft.com/office/powerpoint/2010/main" val="2610132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l.dcs.shef.ac.uk/summer_school/images/small_epsrc.jpg"/>
          <p:cNvPicPr>
            <a:picLocks noChangeAspect="1" noChangeArrowheads="1"/>
          </p:cNvPicPr>
          <p:nvPr/>
        </p:nvPicPr>
        <p:blipFill>
          <a:blip r:embed="rId3" cstate="print"/>
          <a:srcRect/>
          <a:stretch>
            <a:fillRect/>
          </a:stretch>
        </p:blipFill>
        <p:spPr bwMode="auto">
          <a:xfrm>
            <a:off x="251520" y="260648"/>
            <a:ext cx="2733524" cy="1006896"/>
          </a:xfrm>
          <a:prstGeom prst="rect">
            <a:avLst/>
          </a:prstGeom>
          <a:noFill/>
        </p:spPr>
      </p:pic>
      <p:sp>
        <p:nvSpPr>
          <p:cNvPr id="6" name="Rectangle 5"/>
          <p:cNvSpPr/>
          <p:nvPr/>
        </p:nvSpPr>
        <p:spPr>
          <a:xfrm>
            <a:off x="683568" y="1628800"/>
            <a:ext cx="7992888" cy="2677656"/>
          </a:xfrm>
          <a:prstGeom prst="rect">
            <a:avLst/>
          </a:prstGeom>
          <a:ln>
            <a:noFill/>
          </a:ln>
        </p:spPr>
        <p:txBody>
          <a:bodyPr wrap="square">
            <a:spAutoFit/>
          </a:bodyPr>
          <a:lstStyle/>
          <a:p>
            <a:pPr algn="ctr">
              <a:defRPr/>
            </a:pPr>
            <a:r>
              <a:rPr lang="en-GB" sz="2800" i="1" dirty="0" smtClean="0"/>
              <a:t>“</a:t>
            </a:r>
            <a:r>
              <a:rPr lang="en-GB" sz="2800" dirty="0" smtClean="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sz="2800" i="1" dirty="0" smtClean="0"/>
              <a:t>”</a:t>
            </a:r>
            <a:endParaRPr lang="en-GB" i="1" dirty="0"/>
          </a:p>
        </p:txBody>
      </p:sp>
      <p:sp>
        <p:nvSpPr>
          <p:cNvPr id="8" name="Rectangle 7"/>
          <p:cNvSpPr/>
          <p:nvPr/>
        </p:nvSpPr>
        <p:spPr>
          <a:xfrm>
            <a:off x="234460" y="6068998"/>
            <a:ext cx="8698523" cy="338554"/>
          </a:xfrm>
          <a:prstGeom prst="rect">
            <a:avLst/>
          </a:prstGeom>
        </p:spPr>
        <p:txBody>
          <a:bodyPr wrap="square">
            <a:spAutoFit/>
          </a:bodyPr>
          <a:lstStyle/>
          <a:p>
            <a:r>
              <a:rPr lang="en-GB" sz="1600" dirty="0" smtClean="0">
                <a:hlinkClick r:id="rId4"/>
              </a:rPr>
              <a:t>www.epsrc.ac.uk/about/standards/researchdata/Pages/expectations.aspx</a:t>
            </a:r>
            <a:endParaRPr lang="en-GB" sz="1600" dirty="0">
              <a:latin typeface="+mn-lt"/>
            </a:endParaRPr>
          </a:p>
        </p:txBody>
      </p:sp>
      <p:sp>
        <p:nvSpPr>
          <p:cNvPr id="7" name="Rectangle 2"/>
          <p:cNvSpPr txBox="1">
            <a:spLocks noChangeArrowheads="1"/>
          </p:cNvSpPr>
          <p:nvPr/>
        </p:nvSpPr>
        <p:spPr bwMode="auto">
          <a:xfrm>
            <a:off x="1259632" y="4869160"/>
            <a:ext cx="7884368" cy="936104"/>
          </a:xfrm>
          <a:prstGeom prst="rect">
            <a:avLst/>
          </a:prstGeom>
          <a:solidFill>
            <a:schemeClr val="bg1"/>
          </a:solidFill>
          <a:ln w="9525">
            <a:noFill/>
            <a:miter lim="800000"/>
            <a:headEnd/>
            <a:tailEnd/>
          </a:ln>
        </p:spPr>
        <p:txBody>
          <a:bodyPr anchor="ctr"/>
          <a:lstStyle/>
          <a:p>
            <a:pPr eaLnBrk="0" hangingPunct="0">
              <a:spcBef>
                <a:spcPct val="0"/>
              </a:spcBef>
              <a:buClrTx/>
              <a:buFontTx/>
              <a:buNone/>
            </a:pPr>
            <a:r>
              <a:rPr lang="en-GB" sz="4400" b="0" dirty="0" smtClean="0">
                <a:solidFill>
                  <a:schemeClr val="tx1"/>
                </a:solidFill>
                <a:ea typeface="MS PGothic" pitchFamily="34" charset="-128"/>
              </a:rPr>
              <a:t>...institutional responsibility</a:t>
            </a:r>
            <a:endParaRPr lang="en-GB" sz="4400" b="0" dirty="0">
              <a:solidFill>
                <a:schemeClr val="tx1"/>
              </a:solidFill>
              <a:ea typeface="MS PGothic" pitchFamily="34" charset="-128"/>
            </a:endParaRPr>
          </a:p>
        </p:txBody>
      </p:sp>
    </p:spTree>
    <p:extLst>
      <p:ext uri="{BB962C8B-B14F-4D97-AF65-F5344CB8AC3E}">
        <p14:creationId xmlns:p14="http://schemas.microsoft.com/office/powerpoint/2010/main" val="253106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Benefits of data sharing (1)</a:t>
            </a:r>
          </a:p>
        </p:txBody>
      </p:sp>
      <p:pic>
        <p:nvPicPr>
          <p:cNvPr id="16387" name="Content Placeholder 4" descr="Capture.PNG"/>
          <p:cNvPicPr>
            <a:picLocks noGrp="1" noChangeAspect="1"/>
          </p:cNvPicPr>
          <p:nvPr>
            <p:ph idx="1"/>
          </p:nvPr>
        </p:nvPicPr>
        <p:blipFill>
          <a:blip r:embed="rId3" cstate="print"/>
          <a:srcRect r="493" b="14748"/>
          <a:stretch>
            <a:fillRect/>
          </a:stretch>
        </p:blipFill>
        <p:spPr>
          <a:xfrm>
            <a:off x="230188" y="1536700"/>
            <a:ext cx="4468812" cy="3771900"/>
          </a:xfrm>
        </p:spPr>
      </p:pic>
      <p:sp>
        <p:nvSpPr>
          <p:cNvPr id="6" name="Rectangle 5"/>
          <p:cNvSpPr/>
          <p:nvPr/>
        </p:nvSpPr>
        <p:spPr>
          <a:xfrm>
            <a:off x="215900" y="5321300"/>
            <a:ext cx="4787900" cy="646113"/>
          </a:xfrm>
          <a:prstGeom prst="rect">
            <a:avLst/>
          </a:prstGeom>
        </p:spPr>
        <p:txBody>
          <a:bodyPr>
            <a:spAutoFit/>
          </a:bodyPr>
          <a:lstStyle/>
          <a:p>
            <a:pPr>
              <a:buFontTx/>
              <a:buNone/>
              <a:defRPr/>
            </a:pPr>
            <a:r>
              <a:rPr lang="en-GB" sz="1800" dirty="0">
                <a:latin typeface="+mn-lt"/>
                <a:hlinkClick r:id="rId4"/>
              </a:rPr>
              <a:t>www.nytimes.com/2010/08/13/health/research/13alzheimer.html?pagewanted=all&amp;_r=0</a:t>
            </a:r>
            <a:r>
              <a:rPr lang="en-GB" sz="1800" dirty="0">
                <a:latin typeface="+mn-lt"/>
              </a:rPr>
              <a:t> </a:t>
            </a:r>
          </a:p>
        </p:txBody>
      </p:sp>
      <p:sp>
        <p:nvSpPr>
          <p:cNvPr id="9" name="Rectangle 8"/>
          <p:cNvSpPr/>
          <p:nvPr/>
        </p:nvSpPr>
        <p:spPr>
          <a:xfrm>
            <a:off x="5041900" y="2406650"/>
            <a:ext cx="3937000" cy="2770188"/>
          </a:xfrm>
          <a:prstGeom prst="rect">
            <a:avLst/>
          </a:prstGeom>
        </p:spPr>
        <p:txBody>
          <a:bodyPr>
            <a:spAutoFit/>
          </a:bodyPr>
          <a:lstStyle/>
          <a:p>
            <a:pPr>
              <a:spcBef>
                <a:spcPct val="0"/>
              </a:spcBef>
              <a:buClrTx/>
              <a:buFontTx/>
              <a:buNone/>
              <a:defRPr/>
            </a:pPr>
            <a:r>
              <a:rPr lang="en-GB" altLang="ja-JP" sz="2000" i="1" dirty="0">
                <a:latin typeface="+mn-lt"/>
                <a:cs typeface="Arial" charset="0"/>
              </a:rPr>
              <a:t>“It was unbelievable. Its not science the way most of us have practiced in our careers. But we all realised that we would never get biomarkers unless all of us parked our egos and intellectual property noses outside the door and agreed that all of our data would be public immediately.</a:t>
            </a:r>
            <a:r>
              <a:rPr lang="ja-JP" altLang="en-GB" sz="2000" i="1">
                <a:latin typeface="+mn-lt"/>
                <a:cs typeface="Arial" charset="0"/>
              </a:rPr>
              <a:t>”</a:t>
            </a:r>
            <a:r>
              <a:rPr lang="en-GB" altLang="ja-JP" sz="2000" i="1" dirty="0">
                <a:latin typeface="+mn-lt"/>
                <a:cs typeface="Arial" charset="0"/>
              </a:rPr>
              <a:t>   </a:t>
            </a:r>
          </a:p>
          <a:p>
            <a:pPr algn="r">
              <a:spcBef>
                <a:spcPct val="0"/>
              </a:spcBef>
              <a:buClrTx/>
              <a:buFontTx/>
              <a:buNone/>
              <a:defRPr/>
            </a:pPr>
            <a:r>
              <a:rPr lang="en-GB" sz="1200" i="1" dirty="0">
                <a:latin typeface="+mn-lt"/>
                <a:ea typeface="MS PGothic" pitchFamily="34" charset="-128"/>
                <a:cs typeface="Arial" charset="0"/>
              </a:rPr>
              <a:t>Dr John Trojanowski, University of  Pennsylvania</a:t>
            </a:r>
          </a:p>
        </p:txBody>
      </p:sp>
      <p:sp>
        <p:nvSpPr>
          <p:cNvPr id="10" name="TextBox 9"/>
          <p:cNvSpPr txBox="1"/>
          <p:nvPr/>
        </p:nvSpPr>
        <p:spPr>
          <a:xfrm>
            <a:off x="2235200" y="6081713"/>
            <a:ext cx="6908800" cy="584775"/>
          </a:xfrm>
          <a:prstGeom prst="rect">
            <a:avLst/>
          </a:prstGeom>
          <a:noFill/>
        </p:spPr>
        <p:txBody>
          <a:bodyPr>
            <a:spAutoFit/>
          </a:bodyPr>
          <a:lstStyle/>
          <a:p>
            <a:pPr lvl="2">
              <a:defRPr/>
            </a:pPr>
            <a:r>
              <a:rPr lang="en-GB" sz="3200" dirty="0">
                <a:latin typeface="+mn-lt"/>
              </a:rPr>
              <a:t>... scientific breakthroughs</a:t>
            </a:r>
          </a:p>
        </p:txBody>
      </p:sp>
    </p:spTree>
    <p:extLst>
      <p:ext uri="{BB962C8B-B14F-4D97-AF65-F5344CB8AC3E}">
        <p14:creationId xmlns:p14="http://schemas.microsoft.com/office/powerpoint/2010/main" val="2628516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2073</TotalTime>
  <Words>1287</Words>
  <Application>Microsoft Office PowerPoint</Application>
  <PresentationFormat>On-screen Show (4:3)</PresentationFormat>
  <Paragraphs>252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1_Blank Presentation</vt:lpstr>
      <vt:lpstr>Open Science: what’s in it for researchers? </vt:lpstr>
      <vt:lpstr>PowerPoint Presentation</vt:lpstr>
      <vt:lpstr>Benefits and drivers – the UK policy landscape</vt:lpstr>
      <vt:lpstr>PowerPoint Presentation</vt:lpstr>
      <vt:lpstr>Expectations of public access</vt:lpstr>
      <vt:lpstr>Research funder data policies</vt:lpstr>
      <vt:lpstr>Ultimately funders expect:</vt:lpstr>
      <vt:lpstr>PowerPoint Presentation</vt:lpstr>
      <vt:lpstr>Benefits of data sharing (1)</vt:lpstr>
      <vt:lpstr>Benefits of data sharing (2)</vt:lpstr>
      <vt:lpstr>Benefits of data sharing (3)</vt:lpstr>
      <vt:lpstr>PowerPoint Presentation</vt:lpstr>
      <vt:lpstr>Data Management Planning</vt:lpstr>
      <vt:lpstr>What is data sharing?</vt:lpstr>
      <vt:lpstr>Managing restrictions on sharing</vt:lpstr>
      <vt:lpstr>How to share research data</vt:lpstr>
      <vt:lpstr>Data Management Planning</vt:lpstr>
      <vt:lpstr>What is a DMP?</vt:lpstr>
      <vt:lpstr>Why develop a DMP?</vt:lpstr>
      <vt:lpstr>PowerPoint Presentation</vt:lpstr>
      <vt:lpstr>Some funders don’t ask for a DMP but still have expectations</vt:lpstr>
      <vt:lpstr>Data Discovery and Reuse</vt:lpstr>
      <vt:lpstr>Archiving – external data centres </vt:lpstr>
      <vt:lpstr>Institutional data repositories</vt:lpstr>
      <vt:lpstr>Data catalogues</vt:lpstr>
      <vt:lpstr>Tools and resources</vt:lpstr>
      <vt:lpstr>Components of RDM services</vt:lpstr>
      <vt:lpstr>DMPonline</vt:lpstr>
      <vt:lpstr>Institutions can customise DMPonline</vt:lpstr>
      <vt:lpstr>Research Data Registry pilot</vt:lpstr>
      <vt:lpstr>Guidance webpages</vt:lpstr>
      <vt:lpstr>PowerPoint Presentation</vt:lpstr>
      <vt:lpstr>Thanks – any questions?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206</cp:revision>
  <cp:lastPrinted>2014-09-08T16:20:44Z</cp:lastPrinted>
  <dcterms:created xsi:type="dcterms:W3CDTF">2013-04-05T08:58:21Z</dcterms:created>
  <dcterms:modified xsi:type="dcterms:W3CDTF">2014-09-08T16:21:23Z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